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5"/>
  </p:notesMasterIdLst>
  <p:handoutMasterIdLst>
    <p:handoutMasterId r:id="rId8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47" r:id="rId13"/>
    <p:sldId id="34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40" r:id="rId25"/>
    <p:sldId id="341" r:id="rId26"/>
    <p:sldId id="281" r:id="rId27"/>
    <p:sldId id="282" r:id="rId28"/>
    <p:sldId id="342" r:id="rId29"/>
    <p:sldId id="343" r:id="rId30"/>
    <p:sldId id="285" r:id="rId31"/>
    <p:sldId id="286" r:id="rId32"/>
    <p:sldId id="287" r:id="rId33"/>
    <p:sldId id="344" r:id="rId34"/>
    <p:sldId id="345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46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34556" autoAdjust="0"/>
    <p:restoredTop sz="94490" autoAdjust="0"/>
  </p:normalViewPr>
  <p:slideViewPr>
    <p:cSldViewPr>
      <p:cViewPr varScale="1">
        <p:scale>
          <a:sx n="108" d="100"/>
          <a:sy n="108" d="100"/>
        </p:scale>
        <p:origin x="-79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12/4/2013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12/4/2013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 xmlns="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elerikacadem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download.cnet.com/AIDA64-Extreme-Edition/3000-2094_4-75317065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igned_number_representation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bg.wikipedia.org/wiki/%D0%9A%D0%BE%D0%BD%D1%82%D1%80%D0%BE%D0%BB%D0%B5%D0%BD_%D1%81%D0%BF%D0%B8%D1%81%D1%8A%D0%BA_%D0%B7%D0%B0_%D0%B4%D0%BE%D1%81%D1%82%D1%8A%D0%B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development_process#Rapid_application_development" TargetMode="External"/><Relationship Id="rId2" Type="http://schemas.openxmlformats.org/officeDocument/2006/relationships/hyperlink" Target="http://bg.wikipedia.org/wiki/%D0%93%D1%8A%D0%B2%D0%BA%D0%B0%D0%B2%D0%B0_%D0%BC%D0%B5%D1%82%D0%BE%D0%B4%D0%BE%D0%BB%D0%BE%D0%B3%D0%B8%D1%8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pplitude.se/tag/plan-driven/" TargetMode="External"/><Relationship Id="rId5" Type="http://schemas.openxmlformats.org/officeDocument/2006/relationships/hyperlink" Target="http://en.wikiversity.org/wiki/Plan-driven_software_development" TargetMode="External"/><Relationship Id="rId4" Type="http://schemas.openxmlformats.org/officeDocument/2006/relationships/hyperlink" Target="https://en.wikipedia.org/wiki/Cowboy_cod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0.png"/><Relationship Id="rId3" Type="http://schemas.microsoft.com/office/2007/relationships/hdphoto" Target="../media/hdphoto3.wdp"/><Relationship Id="rId7" Type="http://schemas.openxmlformats.org/officeDocument/2006/relationships/image" Target="../media/image35.jpeg"/><Relationship Id="rId12" Type="http://schemas.openxmlformats.org/officeDocument/2006/relationships/image" Target="../media/image39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38.jpeg"/><Relationship Id="rId5" Type="http://schemas.microsoft.com/office/2007/relationships/hdphoto" Target="../media/hdphoto4.wdp"/><Relationship Id="rId10" Type="http://schemas.openxmlformats.org/officeDocument/2006/relationships/image" Target="../media/image37.jpeg"/><Relationship Id="rId4" Type="http://schemas.openxmlformats.org/officeDocument/2006/relationships/image" Target="../media/image33.jpeg"/><Relationship Id="rId9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attmahoney.net/dc/dce.html" TargetMode="External"/><Relationship Id="rId2" Type="http://schemas.openxmlformats.org/officeDocument/2006/relationships/hyperlink" Target="http://www.maximumcompression.com/data/log.ph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trol_character" TargetMode="External"/><Relationship Id="rId2" Type="http://schemas.openxmlformats.org/officeDocument/2006/relationships/hyperlink" Target="http://bg.wikipedia.org/wiki/ASCI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://www.theasciicode.com.ar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microsoft.com/office/2007/relationships/hdphoto" Target="../media/hdphoto6.wdp"/><Relationship Id="rId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0%D0%B0%D1%81%D1%82%D0%B5%D1%80%D0%BD%D0%B0_%D0%B3%D1%80%D0%B0%D1%84%D0%B8%D0%BA%D0%B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99%D0%B5%D1%80%D0%B0%D1%80%D1%85%D0%B8%D1%87%D0%BD%D0%B0_%D0%B1%D0%B0%D0%B7%D0%B0_%D0%B4%D0%B0%D0%BD%D0%BD%D0%B8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ystems_development_life-cycle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7%D0%B8%D0%BF%D1%81%D0%B5%D1%82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bg.wikipedia.org/wiki/Triple_DE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Work" TargetMode="External"/><Relationship Id="rId13" Type="http://schemas.openxmlformats.org/officeDocument/2006/relationships/hyperlink" Target="http://bg.wikipedia.org/wiki/IOS" TargetMode="External"/><Relationship Id="rId18" Type="http://schemas.openxmlformats.org/officeDocument/2006/relationships/hyperlink" Target="http://bg.wikipedia.org/wiki/ICloud" TargetMode="External"/><Relationship Id="rId3" Type="http://schemas.openxmlformats.org/officeDocument/2006/relationships/hyperlink" Target="http://bg.wikipedia.org/wiki/Microsoft_Office" TargetMode="External"/><Relationship Id="rId7" Type="http://schemas.openxmlformats.org/officeDocument/2006/relationships/hyperlink" Target="http://bg.wikipedia.org/wiki/Microsoft_PowerPoint" TargetMode="External"/><Relationship Id="rId12" Type="http://schemas.openxmlformats.org/officeDocument/2006/relationships/hyperlink" Target="http://bg.wikipedia.org/wiki/Apple_Inc" TargetMode="External"/><Relationship Id="rId17" Type="http://schemas.openxmlformats.org/officeDocument/2006/relationships/hyperlink" Target="http://bg.wikipedia.org/wiki/ITunes" TargetMode="External"/><Relationship Id="rId2" Type="http://schemas.openxmlformats.org/officeDocument/2006/relationships/hyperlink" Target="http://bg.wikipedia.org/wiki/Microsoft" TargetMode="External"/><Relationship Id="rId16" Type="http://schemas.openxmlformats.org/officeDocument/2006/relationships/hyperlink" Target="http://bg.wikipedia.org/w/index.php?title=MobileMe&amp;action=edit&amp;redlink=1" TargetMode="External"/><Relationship Id="rId20" Type="http://schemas.openxmlformats.org/officeDocument/2006/relationships/hyperlink" Target="http://en.wikipedia.org/wiki/SlideRock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g.wikipedia.org/w/index.php?title=%D0%9E%D1%84%D0%B8%D1%81_%D0%BF%D0%B0%D0%BA%D0%B5%D1%82&amp;action=edit&amp;redlink=1" TargetMode="External"/><Relationship Id="rId11" Type="http://schemas.openxmlformats.org/officeDocument/2006/relationships/hyperlink" Target="http://bg.wikipedia.org/w/index.php?title=%D0%9E%D0%B1%D0%BB%D0%B0%D1%87%D0%BD%D0%B0_%D1%81%D0%B8%D1%81%D1%82%D0%B5%D0%BC%D0%B0&amp;action=edit&amp;redlink=1" TargetMode="External"/><Relationship Id="rId5" Type="http://schemas.openxmlformats.org/officeDocument/2006/relationships/hyperlink" Target="http://bg.wikipedia.org/wiki/Mac_OS" TargetMode="External"/><Relationship Id="rId15" Type="http://schemas.openxmlformats.org/officeDocument/2006/relationships/hyperlink" Target="http://bg.wikipedia.org/wiki/Windows_Vista" TargetMode="External"/><Relationship Id="rId10" Type="http://schemas.openxmlformats.org/officeDocument/2006/relationships/hyperlink" Target="http://en.wikipedia.org/wiki/Apple_Keynote" TargetMode="External"/><Relationship Id="rId19" Type="http://schemas.openxmlformats.org/officeDocument/2006/relationships/hyperlink" Target="http://en.wikipedia.org/wiki/SaaS" TargetMode="External"/><Relationship Id="rId4" Type="http://schemas.openxmlformats.org/officeDocument/2006/relationships/hyperlink" Target="http://bg.wikipedia.org/wiki/Microsoft_Windows" TargetMode="External"/><Relationship Id="rId9" Type="http://schemas.openxmlformats.org/officeDocument/2006/relationships/hyperlink" Target="http://en.wikipedia.org/wiki/Apple_Inc." TargetMode="External"/><Relationship Id="rId14" Type="http://schemas.openxmlformats.org/officeDocument/2006/relationships/hyperlink" Target="http://bg.wikipedia.org/w/index.php?title=OS_X_10.7.2_%22%D0%9B%D0%B8%D0%BE%D0%BD%22&amp;action=edit&amp;redlink=1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bg.wikipedia.org/wiki/&#1052;&#1091;&#1083;&#1090;&#1080;&#1084;&#1077;&#1076;&#1080;&#1103;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bg.wikipedia.org/wiki/OSI_&#1084;&#1086;&#1076;&#1077;&#1083;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Pv6_address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bg.wikipedia.org/wiki/&#1050;&#1083;&#1080;&#1077;&#1085;&#1090;_&#1079;&#1072;_&#1077;&#1083;&#1077;&#1082;&#1090;&#1088;&#1086;&#1085;&#1085;&#1072;_&#1087;&#1086;&#1097;&#1072;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sage_share_of_web_browsers" TargetMode="External"/><Relationship Id="rId2" Type="http://schemas.openxmlformats.org/officeDocument/2006/relationships/hyperlink" Target="https://en.wikipedia.org/wiki/Usage_share_of_web_browsers#Desktop_and_mobile_browser_us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schools.com/browsers/browsers_stats.asp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7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tag_select.as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mu.edu/afs/cs.cmu.edu/Web/People/rgs/pl-data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bg.wikipedia.org/wiki/&#1055;&#1083;&#1098;&#1075;&#1080;&#1085;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</a:t>
            </a:r>
            <a:r>
              <a:rPr lang="bg-BG" smtClean="0"/>
              <a:t>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523220"/>
          </a:xfrm>
        </p:spPr>
        <p:txBody>
          <a:bodyPr/>
          <a:lstStyle/>
          <a:p>
            <a:r>
              <a:rPr lang="en-US" dirty="0" smtClean="0"/>
              <a:t>Team Lemon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893404" y="1026101"/>
            <a:ext cx="373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http://telerikacademy.com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075" y="5757446"/>
            <a:ext cx="2524858" cy="646331"/>
          </a:xfrm>
        </p:spPr>
        <p:txBody>
          <a:bodyPr/>
          <a:lstStyle/>
          <a:p>
            <a:r>
              <a:rPr lang="en-US" dirty="0" err="1"/>
              <a:t>Telerik</a:t>
            </a:r>
            <a:r>
              <a:rPr lang="en-US" dirty="0"/>
              <a:t> Academy Online</a:t>
            </a:r>
          </a:p>
          <a:p>
            <a:r>
              <a:rPr lang="en-US" dirty="0"/>
              <a:t>		        2013/2014</a:t>
            </a:r>
          </a:p>
        </p:txBody>
      </p:sp>
    </p:spTree>
    <p:extLst>
      <p:ext uri="{BB962C8B-B14F-4D97-AF65-F5344CB8AC3E}">
        <p14:creationId xmlns:p14="http://schemas.microsoft.com/office/powerpoint/2010/main" xmlns="" val="1160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86600" cy="914400"/>
          </a:xfrm>
        </p:spPr>
        <p:txBody>
          <a:bodyPr/>
          <a:lstStyle/>
          <a:p>
            <a:r>
              <a:rPr lang="bg-BG" sz="3800" dirty="0"/>
              <a:t>Работа с компютърни </a:t>
            </a:r>
            <a:r>
              <a:rPr lang="bg-BG" sz="3800" dirty="0" smtClean="0"/>
              <a:t>програми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Правила за работа с компютърни системи и </a:t>
            </a:r>
            <a:r>
              <a:rPr lang="bg-BG" dirty="0" smtClean="0"/>
              <a:t>програми</a:t>
            </a:r>
          </a:p>
          <a:p>
            <a:pPr lvl="2"/>
            <a:r>
              <a:rPr lang="bg-BG" dirty="0" smtClean="0"/>
              <a:t>Пускане </a:t>
            </a:r>
            <a:r>
              <a:rPr lang="bg-BG" dirty="0"/>
              <a:t>и </a:t>
            </a:r>
            <a:r>
              <a:rPr lang="bg-BG" dirty="0" smtClean="0"/>
              <a:t>спиране</a:t>
            </a:r>
          </a:p>
          <a:p>
            <a:pPr lvl="2"/>
            <a:r>
              <a:rPr lang="bg-BG" dirty="0" smtClean="0"/>
              <a:t>Диагностика</a:t>
            </a:r>
          </a:p>
          <a:p>
            <a:pPr lvl="2"/>
            <a:r>
              <a:rPr lang="bg-BG" dirty="0" smtClean="0"/>
              <a:t>Откриване </a:t>
            </a:r>
            <a:r>
              <a:rPr lang="bg-BG" dirty="0"/>
              <a:t>на </a:t>
            </a:r>
            <a:r>
              <a:rPr lang="bg-BG" dirty="0" smtClean="0"/>
              <a:t>проблеми</a:t>
            </a:r>
          </a:p>
          <a:p>
            <a:pPr lvl="2"/>
            <a:r>
              <a:rPr lang="bg-BG" dirty="0" smtClean="0"/>
              <a:t>Поддържане</a:t>
            </a:r>
          </a:p>
          <a:p>
            <a:pPr lvl="2"/>
            <a:r>
              <a:rPr lang="bg-BG" dirty="0" smtClean="0"/>
              <a:t>Тестване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01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3"/>
            </a:pPr>
            <a:r>
              <a:rPr lang="bg-BG" dirty="0" smtClean="0">
                <a:effectLst/>
              </a:rPr>
              <a:t>Коя от изброените програми е най-подходяща за диагностициране на компютъра</a:t>
            </a:r>
            <a:r>
              <a:rPr lang="en-US" dirty="0" smtClean="0">
                <a:effectLst/>
              </a:rPr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effectLst/>
              </a:rPr>
              <a:t>System Information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effectLst/>
              </a:rPr>
              <a:t>Disk </a:t>
            </a:r>
            <a:r>
              <a:rPr lang="en-US" dirty="0">
                <a:effectLst/>
              </a:rPr>
              <a:t>Defragmenter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AIDA64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System Restore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effectLst/>
              </a:rPr>
              <a:t>Никоя от посочените</a:t>
            </a:r>
            <a:endParaRPr lang="en-US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7544" y="386104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r>
              <a:rPr lang="en-US" dirty="0" smtClean="0"/>
              <a:t>:</a:t>
            </a:r>
            <a:endParaRPr lang="bg-BG" dirty="0" smtClean="0"/>
          </a:p>
          <a:p>
            <a:r>
              <a:rPr lang="bg-BG" dirty="0">
                <a:effectLst/>
              </a:rPr>
              <a:t>AIDA64 Extreme Edition </a:t>
            </a:r>
            <a:r>
              <a:rPr lang="bg-BG" dirty="0" smtClean="0">
                <a:effectLst/>
              </a:rPr>
              <a:t>е модерен софтуер под </a:t>
            </a:r>
            <a:r>
              <a:rPr lang="en-US" dirty="0" smtClean="0">
                <a:effectLst/>
              </a:rPr>
              <a:t>Windows </a:t>
            </a:r>
            <a:r>
              <a:rPr lang="bg-BG" dirty="0" smtClean="0">
                <a:effectLst/>
              </a:rPr>
              <a:t>за диагностика и тестове на производителността</a:t>
            </a:r>
            <a:r>
              <a:rPr lang="en-US" dirty="0" smtClean="0">
                <a:effectLst/>
              </a:rPr>
              <a:t>.</a:t>
            </a:r>
            <a:r>
              <a:rPr lang="bg-BG" dirty="0" smtClean="0">
                <a:effectLst/>
              </a:rPr>
              <a:t> Насочен към домашния потребител, той осигурява широк кръг от възможности спомагащи overclocking</a:t>
            </a:r>
            <a:r>
              <a:rPr lang="en-US" dirty="0" smtClean="0">
                <a:effectLst/>
              </a:rPr>
              <a:t>-a</a:t>
            </a:r>
            <a:r>
              <a:rPr lang="bg-BG" dirty="0" smtClean="0">
                <a:effectLst/>
              </a:rPr>
              <a:t>, хардуерната диагностика, стрес тестването и наблюдението на сензорните данни</a:t>
            </a:r>
            <a:r>
              <a:rPr lang="en-US" dirty="0" smtClean="0">
                <a:effectLst/>
              </a:rPr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00" y="76200"/>
            <a:ext cx="7162800" cy="914400"/>
          </a:xfrm>
        </p:spPr>
        <p:txBody>
          <a:bodyPr/>
          <a:lstStyle/>
          <a:p>
            <a:r>
              <a:rPr lang="bg-BG" sz="3600" dirty="0"/>
              <a:t>Пренос на </a:t>
            </a:r>
            <a:r>
              <a:rPr lang="bg-BG" sz="3600" dirty="0" smtClean="0"/>
              <a:t>данни. Бройни системи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Средства на ИТ за пренос на данни (различни подходи и методи, физически среди и канали за пренос, предимства и недостатъци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единици за измерване на </a:t>
            </a:r>
            <a:r>
              <a:rPr lang="bg-BG" dirty="0" smtClean="0"/>
              <a:t>информация</a:t>
            </a:r>
          </a:p>
          <a:p>
            <a:pPr lvl="1"/>
            <a:r>
              <a:rPr lang="bg-BG" dirty="0" smtClean="0"/>
              <a:t>Основи </a:t>
            </a:r>
            <a:r>
              <a:rPr lang="bg-BG" dirty="0"/>
              <a:t>на двоичните </a:t>
            </a:r>
            <a:r>
              <a:rPr lang="bg-BG" dirty="0" smtClean="0"/>
              <a:t>пресмятания</a:t>
            </a:r>
          </a:p>
          <a:p>
            <a:pPr lvl="1"/>
            <a:r>
              <a:rPr lang="bg-BG" dirty="0" smtClean="0"/>
              <a:t>Изчисления </a:t>
            </a:r>
            <a:r>
              <a:rPr lang="bg-BG" dirty="0"/>
              <a:t>в различни бройни </a:t>
            </a:r>
            <a:r>
              <a:rPr lang="bg-BG" dirty="0" smtClean="0"/>
              <a:t>системи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767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4"/>
            </a:pPr>
            <a:r>
              <a:rPr lang="ru-RU" dirty="0" smtClean="0"/>
              <a:t>Как се обозначават отрицателните числа в двоична бройна система в компютърната памет?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компютрите не работят с отрицателни числа, знакът се съхранява отделно и потребителят го вижда само когато числото е в десетичен вид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не се различава от представянето им в десетична бройна система - с минус отпред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битовете се изписват в обратен 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има значение знакът на най-старшия бит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528638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800" dirty="0" smtClean="0"/>
              <a:t>За да представим число в двоичен вид, от значение е колко битово е числото. При положителните числа най-старшия бит (първата цифра) е нула, а при отрицателните е единица.</a:t>
            </a:r>
          </a:p>
          <a:p>
            <a:endParaRPr lang="bg-BG" dirty="0" smtClean="0"/>
          </a:p>
          <a:p>
            <a:pPr lvl="1"/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xmlns="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Операционни системи – понятия, основни функции и задачи, видове. Потребителски интерфейс – понятия, видове. Графичен интерфейс – понятия, основни обекти, основни операции, организация, настройки. Файл – понятия, характеристики. Файлова система – понятия, видове, логическа и физическа организация, основни обекти и действия с тях. Потребители, процеси, многозадачност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5048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5"/>
            </a:pPr>
            <a:r>
              <a:rPr lang="en-US" dirty="0" smtClean="0"/>
              <a:t>Върху </a:t>
            </a:r>
            <a:r>
              <a:rPr lang="en-US" dirty="0" err="1" smtClean="0"/>
              <a:t>коя</a:t>
            </a:r>
            <a:r>
              <a:rPr lang="en-US" dirty="0" smtClean="0"/>
              <a:t> </a:t>
            </a:r>
            <a:r>
              <a:rPr lang="en-US" dirty="0" err="1" smtClean="0"/>
              <a:t>от</a:t>
            </a:r>
            <a:r>
              <a:rPr lang="en-US" dirty="0" smtClean="0"/>
              <a:t> </a:t>
            </a:r>
            <a:r>
              <a:rPr lang="en-US" dirty="0" err="1" smtClean="0"/>
              <a:t>изброените</a:t>
            </a:r>
            <a:r>
              <a:rPr lang="en-US" dirty="0" smtClean="0"/>
              <a:t> </a:t>
            </a:r>
            <a:r>
              <a:rPr lang="en-US" dirty="0" err="1" smtClean="0"/>
              <a:t>файлови</a:t>
            </a:r>
            <a:r>
              <a:rPr lang="en-US" dirty="0" smtClean="0"/>
              <a:t> </a:t>
            </a:r>
            <a:r>
              <a:rPr lang="en-US" dirty="0" err="1" smtClean="0"/>
              <a:t>системи</a:t>
            </a:r>
            <a:r>
              <a:rPr lang="en-US" dirty="0" smtClean="0"/>
              <a:t> НЕ</a:t>
            </a:r>
            <a:r>
              <a:rPr lang="bg-BG" dirty="0" smtClean="0"/>
              <a:t> е възможно изпо</a:t>
            </a:r>
            <a:r>
              <a:rPr lang="en-US" dirty="0" smtClean="0"/>
              <a:t>л</a:t>
            </a:r>
            <a:r>
              <a:rPr lang="bg-BG" dirty="0" smtClean="0"/>
              <a:t>зването на права за контрол на достъпа (access control lists - </a:t>
            </a:r>
            <a:r>
              <a:rPr lang="en-US" dirty="0" smtClean="0"/>
              <a:t>ACL</a:t>
            </a:r>
            <a:r>
              <a:rPr lang="bg-BG" dirty="0" smtClean="0"/>
              <a:t>) 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NTFS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FAT32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GFS2 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Ext4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1475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571480"/>
            <a:ext cx="8686800" cy="5791200"/>
          </a:xfrm>
        </p:spPr>
        <p:txBody>
          <a:bodyPr/>
          <a:lstStyle/>
          <a:p>
            <a:r>
              <a:rPr lang="en-US" u="sng" dirty="0" smtClean="0">
                <a:solidFill>
                  <a:srgbClr val="9BCC00"/>
                </a:solidFill>
                <a:hlinkClick r:id="rId2"/>
              </a:rPr>
              <a:t>Info</a:t>
            </a:r>
            <a:r>
              <a:rPr lang="en-US" dirty="0" smtClean="0"/>
              <a:t>:</a:t>
            </a:r>
            <a:endParaRPr lang="bg-BG" dirty="0" smtClean="0"/>
          </a:p>
          <a:p>
            <a:pPr lvl="1"/>
            <a:endParaRPr lang="en-US" dirty="0" smtClean="0"/>
          </a:p>
          <a:p>
            <a:r>
              <a:rPr lang="bg-BG" sz="2400" dirty="0" smtClean="0"/>
              <a:t>NTFS има няколко технически подобрения в сравнение с FAT и HPFS, като подобрена поддръжка за метаданни и използването на съвременни структури от данни за подобряване на производителността, надеждността и дискoвото използване на пространството, плюс допълнителни разширения, като например права за контрол на достъпа (ACL) и журнална файлова система.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Софтуерно инженерство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ru-RU" dirty="0" smtClean="0"/>
              <a:t>Основни </a:t>
            </a:r>
            <a:r>
              <a:rPr lang="ru-RU" dirty="0"/>
              <a:t>фази от изпълнението на проект – анализ, моделиране, проектиране, създаване на прототип, имплементация, проверка (тестване и осигуряване на качеството), подобряване и усъвършенстване, документиране, съпровождане. Методи за моделиране. UML. Оценка на достоверността от изпълнението на проект. Планиране и управление на проекти.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786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52534"/>
            <a:ext cx="8686800" cy="4352932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6"/>
            </a:pPr>
            <a:r>
              <a:rPr lang="ru-RU" dirty="0" smtClean="0"/>
              <a:t>Коя методология за разбработка на софтуер е "планираща"?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Гъвкава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Водопад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RAD (Rapid Application Development)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"Cowboy Coding"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0996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ru-RU" sz="2200" dirty="0" smtClean="0"/>
              <a:t>Гъвкавите методи делят задачите на малки стъпки с минимално планиране.</a:t>
            </a:r>
          </a:p>
          <a:p>
            <a:r>
              <a:rPr lang="ru-RU" sz="2200" dirty="0" smtClean="0"/>
              <a:t>RAD употребява минимално планиране в полза на бързото създаване на прототипи.</a:t>
            </a:r>
          </a:p>
          <a:p>
            <a:r>
              <a:rPr lang="ru-RU" sz="2200" dirty="0" smtClean="0"/>
              <a:t>"Cowboy Coding" е състояние в което единичен програмист или малка група от програмисти имат пълна автономия над процеса по разработка на софтуер. Това обикновенно включва липса на дисциплина, на добро планиране и като цяло на формални методи за управление на софтуерни проекти.</a:t>
            </a:r>
          </a:p>
          <a:p>
            <a:r>
              <a:rPr lang="ru-RU" sz="2200" dirty="0" smtClean="0"/>
              <a:t>Методът на Водопада разчита на </a:t>
            </a:r>
            <a:r>
              <a:rPr lang="ru-RU" sz="2200" u="sng" dirty="0" smtClean="0"/>
              <a:t>детайлно планиране</a:t>
            </a:r>
            <a:r>
              <a:rPr lang="ru-RU" sz="2200" dirty="0" smtClean="0"/>
              <a:t>.</a:t>
            </a:r>
            <a:endParaRPr lang="en-US" sz="2200" dirty="0" smtClean="0"/>
          </a:p>
          <a:p>
            <a:r>
              <a:rPr lang="ru-RU" sz="1800" dirty="0" smtClean="0"/>
              <a:t>За повече информация:</a:t>
            </a:r>
            <a:endParaRPr lang="en-US" sz="1800" dirty="0" smtClean="0"/>
          </a:p>
          <a:p>
            <a:pPr lvl="1"/>
            <a:r>
              <a:rPr lang="bg-BG" sz="1600" dirty="0" smtClean="0">
                <a:hlinkClick r:id="rId2"/>
              </a:rPr>
              <a:t> Гъвкава (</a:t>
            </a:r>
            <a:r>
              <a:rPr lang="en-US" sz="1600" dirty="0" smtClean="0">
                <a:hlinkClick r:id="rId2"/>
              </a:rPr>
              <a:t>BG Wikipedia)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3"/>
              </a:rPr>
              <a:t>RAD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Cowboy Coding (Wikipedia)</a:t>
            </a:r>
            <a:endParaRPr lang="en-US" sz="1600" dirty="0" smtClean="0"/>
          </a:p>
          <a:p>
            <a:pPr lvl="1"/>
            <a:r>
              <a:rPr lang="bg-BG" sz="1600" dirty="0" smtClean="0"/>
              <a:t>Планиращи:</a:t>
            </a:r>
            <a:r>
              <a:rPr lang="en-US" sz="1600" dirty="0" smtClean="0"/>
              <a:t>		</a:t>
            </a:r>
            <a:r>
              <a:rPr lang="bg-BG" sz="1600" dirty="0" smtClean="0"/>
              <a:t> </a:t>
            </a:r>
            <a:r>
              <a:rPr lang="en-US" sz="1600" dirty="0" smtClean="0">
                <a:hlinkClick r:id="rId5"/>
              </a:rPr>
              <a:t>Wikiversity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6"/>
              </a:rPr>
              <a:t>Applitude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859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Компресиране на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Компресиране и декомпресиране на данни. Кодиране без и със загуба. Кодиране с линейно предсказване. Алгоритми на Шенън-Фано и Хъфман. Аритметично кодиране. Речниково кодиране: LZ-77 и LZW. JPEG кодиране. Архивиращи програми – работа с </a:t>
            </a:r>
            <a:r>
              <a:rPr lang="en-US" dirty="0"/>
              <a:t>WinZIP</a:t>
            </a:r>
            <a:r>
              <a:rPr lang="bg-BG" dirty="0"/>
              <a:t> и </a:t>
            </a:r>
            <a:r>
              <a:rPr lang="en-US" dirty="0"/>
              <a:t>WinRAR</a:t>
            </a:r>
            <a:r>
              <a:rPr lang="bg-BG" dirty="0"/>
              <a:t>. Създаване и принцип на действие на саморазархивиращи се и инсталационни архиви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5156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 marL="514350" indent="-514350">
              <a:lnSpc>
                <a:spcPct val="95000"/>
              </a:lnSpc>
              <a:buSzPct val="100000"/>
              <a:buFont typeface="+mj-lt"/>
              <a:buAutoNum type="arabicPeriod" startAt="7"/>
            </a:pPr>
            <a:r>
              <a:rPr lang="ru-RU" dirty="0" smtClean="0"/>
              <a:t>Кое от изброените</a:t>
            </a:r>
            <a:r>
              <a:rPr lang="en-US" dirty="0" smtClean="0"/>
              <a:t> </a:t>
            </a:r>
            <a:r>
              <a:rPr lang="bg-BG" dirty="0" smtClean="0"/>
              <a:t>ще</a:t>
            </a:r>
            <a:r>
              <a:rPr lang="ru-RU" dirty="0" smtClean="0"/>
              <a:t> заема най-малко място след компреси</a:t>
            </a:r>
            <a:r>
              <a:rPr lang="bg-BG" dirty="0" smtClean="0"/>
              <a:t>я</a:t>
            </a:r>
            <a:r>
              <a:rPr lang="ru-RU" dirty="0" smtClean="0"/>
              <a:t> без загуба</a:t>
            </a:r>
            <a:r>
              <a:rPr lang="bg-BG" dirty="0" smtClean="0"/>
              <a:t> на данни</a:t>
            </a:r>
            <a:r>
              <a:rPr lang="ru-RU" dirty="0" smtClean="0"/>
              <a:t>?</a:t>
            </a:r>
            <a:endParaRPr lang="bg-BG" dirty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>
                <a:sym typeface="Wingdings" panose="05000000000000000000" pitchFamily="2" charset="2"/>
              </a:rPr>
              <a:t>10 GB WAV </a:t>
            </a:r>
            <a:r>
              <a:rPr lang="bg-BG" dirty="0" smtClean="0">
                <a:sym typeface="Wingdings" panose="05000000000000000000" pitchFamily="2" charset="2"/>
              </a:rPr>
              <a:t>Класическа музика</a:t>
            </a:r>
            <a:endParaRPr lang="en-US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10 </a:t>
            </a:r>
            <a:r>
              <a:rPr lang="en-US" dirty="0" smtClean="0"/>
              <a:t>GB MP3 </a:t>
            </a:r>
            <a:r>
              <a:rPr lang="bg-BG" dirty="0" smtClean="0"/>
              <a:t>Черен метъл</a:t>
            </a:r>
            <a:endParaRPr lang="bg-BG" dirty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TIFF </a:t>
            </a:r>
            <a:r>
              <a:rPr lang="bg-BG" dirty="0" smtClean="0"/>
              <a:t>снимки</a:t>
            </a:r>
            <a:endParaRPr lang="en-US" dirty="0" smtClean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LOG </a:t>
            </a:r>
            <a:r>
              <a:rPr lang="bg-BG" dirty="0" smtClean="0"/>
              <a:t>файлове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00034" y="364331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5500">
            <a:off x="5305976" y="3277346"/>
            <a:ext cx="2311602" cy="2076921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  <a:softEdge rad="63500"/>
          </a:effectLst>
        </p:spPr>
      </p:pic>
    </p:spTree>
    <p:extLst>
      <p:ext uri="{BB962C8B-B14F-4D97-AF65-F5344CB8AC3E}">
        <p14:creationId xmlns="" xmlns:p14="http://schemas.microsoft.com/office/powerpoint/2010/main" val="126441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Цифровизираните изображения и звук съдържат много по-разнообразна информация</a:t>
            </a:r>
            <a:r>
              <a:rPr lang="en-US" dirty="0" smtClean="0"/>
              <a:t> </a:t>
            </a:r>
            <a:r>
              <a:rPr lang="bg-BG" dirty="0" smtClean="0"/>
              <a:t>в сравнение с</a:t>
            </a:r>
            <a:r>
              <a:rPr lang="ru-RU" dirty="0" smtClean="0"/>
              <a:t> log файловете, а това намаля значително възможността за по-висока компресия</a:t>
            </a:r>
            <a:r>
              <a:rPr lang="en-US" dirty="0" smtClean="0"/>
              <a:t> </a:t>
            </a:r>
            <a:r>
              <a:rPr lang="bg-BG" u="sng" dirty="0" smtClean="0"/>
              <a:t>без загуби</a:t>
            </a:r>
            <a:r>
              <a:rPr lang="ru-RU" dirty="0" smtClean="0"/>
              <a:t>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bg-BG" sz="2800" dirty="0" smtClean="0">
                <a:hlinkClick r:id="rId2"/>
              </a:rPr>
              <a:t>Пример</a:t>
            </a:r>
            <a:endParaRPr lang="bg-BG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>
                <a:hlinkClick r:id="rId3"/>
              </a:rPr>
              <a:t>Data Compression Explained (Matt Mahoney)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8211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800" dirty="0" smtClean="0"/>
              <a:t>Компютърни системи (хардуер)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</a:t>
            </a:r>
            <a:r>
              <a:rPr lang="bg-BG" dirty="0" smtClean="0"/>
              <a:t>системи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компоненти на компютърните системи, особености, характеристики, </a:t>
            </a:r>
            <a:r>
              <a:rPr lang="bg-BG" dirty="0" smtClean="0"/>
              <a:t>взаимодействие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принципи на </a:t>
            </a:r>
            <a:r>
              <a:rPr lang="bg-BG" dirty="0" smtClean="0"/>
              <a:t>работа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входно-изходни интерфейси и </a:t>
            </a:r>
            <a:r>
              <a:rPr lang="bg-BG" dirty="0" smtClean="0"/>
              <a:t>стандарти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1467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Компютърна обработка на </a:t>
            </a:r>
            <a:r>
              <a:rPr lang="bg-BG" dirty="0" smtClean="0"/>
              <a:t>текстове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файлови формати (</a:t>
            </a:r>
            <a:r>
              <a:rPr lang="en-US" dirty="0"/>
              <a:t>TXT</a:t>
            </a:r>
            <a:r>
              <a:rPr lang="bg-BG" dirty="0"/>
              <a:t>, </a:t>
            </a:r>
            <a:r>
              <a:rPr lang="en-US" dirty="0"/>
              <a:t>DOC</a:t>
            </a:r>
            <a:r>
              <a:rPr lang="bg-BG" dirty="0"/>
              <a:t>, </a:t>
            </a:r>
            <a:r>
              <a:rPr lang="en-US" dirty="0"/>
              <a:t>DOCX, RTF</a:t>
            </a:r>
            <a:r>
              <a:rPr lang="bg-BG" dirty="0"/>
              <a:t>), </a:t>
            </a:r>
            <a:r>
              <a:rPr lang="bg-BG" dirty="0" smtClean="0"/>
              <a:t>конвертиране</a:t>
            </a:r>
          </a:p>
          <a:p>
            <a:pPr lvl="1"/>
            <a:r>
              <a:rPr lang="bg-BG" dirty="0" smtClean="0"/>
              <a:t>Начини </a:t>
            </a:r>
            <a:r>
              <a:rPr lang="bg-BG" dirty="0"/>
              <a:t>за кодиране на текстова информация (кодиращи таблици и стандарти </a:t>
            </a:r>
            <a:r>
              <a:rPr lang="en-US" dirty="0"/>
              <a:t>Unicode</a:t>
            </a:r>
            <a:r>
              <a:rPr lang="bg-BG" dirty="0"/>
              <a:t>, </a:t>
            </a:r>
            <a:r>
              <a:rPr lang="en-US" dirty="0"/>
              <a:t>Windows-1251, </a:t>
            </a:r>
            <a:r>
              <a:rPr lang="bg-BG" dirty="0"/>
              <a:t>ASCII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Проблеми </a:t>
            </a:r>
            <a:r>
              <a:rPr lang="bg-BG" dirty="0"/>
              <a:t>при гарантиране на </a:t>
            </a:r>
            <a:r>
              <a:rPr lang="bg-BG" dirty="0" smtClean="0"/>
              <a:t>многоезичност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0459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Текстообработка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lvl="1">
              <a:lnSpc>
                <a:spcPts val="3600"/>
              </a:lnSpc>
            </a:pPr>
            <a:r>
              <a:rPr lang="bg-BG" sz="2800" dirty="0"/>
              <a:t>Основни компоненти от текстовото оформление (абзаци: подравняване, разстояния между редовете и абзаците, текст: шрифтове, разстояния между буквите, оцветяване, размер на шрифта, ефекти</a:t>
            </a:r>
            <a:r>
              <a:rPr lang="bg-BG" sz="2800" dirty="0" smtClean="0"/>
              <a:t>). Стандарти </a:t>
            </a:r>
            <a:r>
              <a:rPr lang="bg-BG" sz="2800" dirty="0"/>
              <a:t>за оформление на текстове. Работа със стилове. Вмъкване на символи и изображения. Вмъкване на таблици. Оформяне на таблици, редове/колони, клетки. Вмъкване на текстови полета. Изчертаване на фигури. Оформяне (форматиране) на страница: рамка, фон. Вмъкване на нова страница, на секция, номериране, съдържание.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742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69253"/>
            <a:ext cx="8686800" cy="3519494"/>
          </a:xfrm>
        </p:spPr>
        <p:txBody>
          <a:bodyPr/>
          <a:lstStyle/>
          <a:p>
            <a:pPr marL="514350" indent="-514350">
              <a:lnSpc>
                <a:spcPct val="95000"/>
              </a:lnSpc>
              <a:buSzPct val="100000"/>
              <a:buFont typeface="+mj-lt"/>
              <a:buAutoNum type="arabicPeriod" startAt="8"/>
            </a:pPr>
            <a:r>
              <a:rPr lang="ru-RU" dirty="0" smtClean="0"/>
              <a:t>Първите 32 кода от ASCII таблицата са</a:t>
            </a:r>
            <a:r>
              <a:rPr lang="bg-BG" dirty="0" smtClean="0"/>
              <a:t>: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Контролни символи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Изобразими символи</a:t>
            </a:r>
            <a:endParaRPr lang="bg-BG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ГЛАВНИ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малки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28599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8519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214686"/>
            <a:ext cx="8686800" cy="3500462"/>
          </a:xfrm>
        </p:spPr>
        <p:txBody>
          <a:bodyPr/>
          <a:lstStyle/>
          <a:p>
            <a:r>
              <a:rPr lang="ru-RU" sz="2800" dirty="0" smtClean="0"/>
              <a:t>Контролните символи заемат първите 32 позиции от таблицата + последната 128-ма позиция. Те са неизобразими и са създадени главно за да контролират устройства (като принтерите) ползващи ASCII</a:t>
            </a:r>
            <a:endParaRPr lang="en-US" sz="2800" dirty="0" smtClean="0"/>
          </a:p>
          <a:p>
            <a:r>
              <a:rPr lang="bg-BG" sz="1800" dirty="0" smtClean="0"/>
              <a:t>За повече информация</a:t>
            </a:r>
            <a:endParaRPr lang="en-US" sz="1800" dirty="0" smtClean="0"/>
          </a:p>
          <a:p>
            <a:pPr lvl="1"/>
            <a:r>
              <a:rPr lang="en-US" sz="1600" dirty="0" smtClean="0">
                <a:hlinkClick r:id="rId2"/>
              </a:rPr>
              <a:t>ASCII (BG 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3"/>
              </a:rPr>
              <a:t>Control character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http://www.theasciicode.com.ar/</a:t>
            </a:r>
            <a:endParaRPr lang="en-US" sz="16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 bright="-10000"/>
          </a:blip>
          <a:stretch>
            <a:fillRect/>
          </a:stretch>
        </p:blipFill>
        <p:spPr>
          <a:xfrm>
            <a:off x="1000102" y="428604"/>
            <a:ext cx="7143797" cy="282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17470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Компютърна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Компютърна графика. </a:t>
            </a:r>
            <a:r>
              <a:rPr lang="bg-BG" sz="2800" dirty="0" smtClean="0"/>
              <a:t>Графични файлови формати (</a:t>
            </a:r>
            <a:r>
              <a:rPr lang="en-US" sz="2800" dirty="0"/>
              <a:t>JPG</a:t>
            </a:r>
            <a:r>
              <a:rPr lang="bg-BG" sz="2800" dirty="0"/>
              <a:t>, </a:t>
            </a:r>
            <a:r>
              <a:rPr lang="en-US" sz="2800" dirty="0"/>
              <a:t>GIF</a:t>
            </a:r>
            <a:r>
              <a:rPr lang="bg-BG" sz="2800" dirty="0"/>
              <a:t>, </a:t>
            </a:r>
            <a:r>
              <a:rPr lang="en-US" sz="2800" dirty="0"/>
              <a:t>PNG, TIFF</a:t>
            </a:r>
            <a:r>
              <a:rPr lang="bg-BG" sz="2800" dirty="0"/>
              <a:t>, </a:t>
            </a:r>
            <a:r>
              <a:rPr lang="en-US" sz="2800" dirty="0"/>
              <a:t>EPS</a:t>
            </a:r>
            <a:r>
              <a:rPr lang="bg-BG" sz="2800" dirty="0"/>
              <a:t>, </a:t>
            </a:r>
            <a:r>
              <a:rPr lang="en-US" sz="2800" dirty="0"/>
              <a:t>PSD</a:t>
            </a:r>
            <a:r>
              <a:rPr lang="bg-BG" sz="2800" dirty="0"/>
              <a:t>, </a:t>
            </a:r>
            <a:r>
              <a:rPr lang="en-US" sz="2800" dirty="0"/>
              <a:t>AI</a:t>
            </a:r>
            <a:r>
              <a:rPr lang="bg-BG" sz="2800" dirty="0"/>
              <a:t>, </a:t>
            </a:r>
            <a:r>
              <a:rPr lang="en-US" sz="2800" dirty="0"/>
              <a:t>CDR</a:t>
            </a:r>
            <a:r>
              <a:rPr lang="bg-BG" sz="2800" dirty="0"/>
              <a:t>). Компресиране на изображенията. Векторни и графични изображения. Конвертиране на графични формати. Приложения (създаване на графични изображения, анализ и разпознаване на изображения, компютърно изкуство). Графични редактори за изображения. Филтри и ефекти. Цветови гами: RGB, CMYK, </a:t>
            </a:r>
            <a:r>
              <a:rPr lang="en-US" sz="2800" dirty="0"/>
              <a:t>Panton</a:t>
            </a:r>
            <a:r>
              <a:rPr lang="bg-BG" sz="2800" dirty="0"/>
              <a:t>, 16-битови цветове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3779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9"/>
            </a:pPr>
            <a:r>
              <a:rPr lang="ru-RU" dirty="0" smtClean="0"/>
              <a:t>Изображението се изгражда от точки оцветени по различен начин при: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Векторна </a:t>
            </a:r>
            <a:r>
              <a:rPr lang="bg-BG" dirty="0" smtClean="0"/>
              <a:t>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RAW - </a:t>
            </a:r>
            <a:r>
              <a:rPr lang="bg-BG" dirty="0" smtClean="0"/>
              <a:t>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Растерна </a:t>
            </a:r>
            <a:r>
              <a:rPr lang="bg-BG" dirty="0" smtClean="0"/>
              <a:t>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Compound – </a:t>
            </a:r>
            <a:r>
              <a:rPr lang="bg-BG" dirty="0" smtClean="0"/>
              <a:t>графика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200" dirty="0" smtClean="0"/>
              <a:t>В областта на компютърната графика, растерна графика или растерно изображение </a:t>
            </a:r>
          </a:p>
          <a:p>
            <a:r>
              <a:rPr lang="ru-RU" sz="1200" dirty="0" smtClean="0"/>
              <a:t>(на английски: bitmap image) е структура от данни, която в общия случай представлява правоъгълна</a:t>
            </a:r>
          </a:p>
          <a:p>
            <a:r>
              <a:rPr lang="ru-RU" sz="1200" dirty="0" smtClean="0"/>
              <a:t> матрица от пиксели, т.е. всеки пиксел в изображението има числова стойност, </a:t>
            </a:r>
          </a:p>
          <a:p>
            <a:r>
              <a:rPr lang="ru-RU" sz="1200" dirty="0" smtClean="0"/>
              <a:t>която съдържа информация за цвета в него.</a:t>
            </a:r>
          </a:p>
          <a:p>
            <a:endParaRPr lang="ru-RU" sz="1200" dirty="0" smtClean="0"/>
          </a:p>
          <a:p>
            <a:r>
              <a:rPr lang="ru-RU" sz="1200" dirty="0" smtClean="0"/>
              <a:t>Размерите на матрицата определят т.нар. разделителна способност на изображението. </a:t>
            </a:r>
          </a:p>
          <a:p>
            <a:r>
              <a:rPr lang="ru-RU" sz="1200" dirty="0" smtClean="0"/>
              <a:t>Тя се представя чрез означението dpi (dots per inch - брой точки на един инч разстояние).</a:t>
            </a:r>
          </a:p>
          <a:p>
            <a:r>
              <a:rPr lang="ru-RU" sz="1200" dirty="0" smtClean="0"/>
              <a:t> Друг начин е представяне на общия брой точки, съдържащи се по хоризонтала и вертикала </a:t>
            </a:r>
          </a:p>
          <a:p>
            <a:r>
              <a:rPr lang="ru-RU" sz="1200" dirty="0" smtClean="0"/>
              <a:t>- например 640х480 и т.н.</a:t>
            </a:r>
          </a:p>
          <a:p>
            <a:endParaRPr lang="ru-RU" sz="1200" dirty="0" smtClean="0"/>
          </a:p>
          <a:p>
            <a:r>
              <a:rPr lang="ru-RU" sz="1200" dirty="0" smtClean="0"/>
              <a:t>Всеки пиксел може да съдържа само един цвят. Колкото по-големи пиксели се използват </a:t>
            </a:r>
          </a:p>
          <a:p>
            <a:r>
              <a:rPr lang="ru-RU" sz="1200" dirty="0" smtClean="0"/>
              <a:t>при представяне на изображението, толкова неговото качество е по-лошо </a:t>
            </a:r>
          </a:p>
          <a:p>
            <a:r>
              <a:rPr lang="ru-RU" sz="1200" dirty="0" smtClean="0"/>
              <a:t>(губят се контурите, изображението изглежда назъбено). </a:t>
            </a:r>
          </a:p>
          <a:p>
            <a:r>
              <a:rPr lang="ru-RU" sz="1200" dirty="0" smtClean="0"/>
              <a:t>Решение на проблема е използване на по-фина растерна решетка, </a:t>
            </a:r>
          </a:p>
          <a:p>
            <a:r>
              <a:rPr lang="ru-RU" sz="1200" dirty="0" smtClean="0"/>
              <a:t>но това предполага по-голям размер на файла.</a:t>
            </a:r>
            <a:endParaRPr lang="bg-BG" sz="12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14356"/>
            <a:ext cx="8686800" cy="5838844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Кой от следните хардурни елементи отговаря за комуникацията между микропроцесора и RAM паметта?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IDE Connector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Southbridge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</a:t>
            </a:r>
            <a:r>
              <a:rPr lang="en-US" dirty="0" smtClean="0"/>
              <a:t>Northbridge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CPU Socket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68349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61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Бази от данни. Системи за управление на бази от данни. Логическа и физическа организация. Модели на </a:t>
            </a:r>
            <a:r>
              <a:rPr lang="bg-BG" dirty="0" smtClean="0"/>
              <a:t>данните</a:t>
            </a:r>
          </a:p>
          <a:p>
            <a:pPr lvl="1"/>
            <a:r>
              <a:rPr lang="bg-BG" dirty="0" smtClean="0"/>
              <a:t>Релационни </a:t>
            </a:r>
            <a:r>
              <a:rPr lang="bg-BG" dirty="0"/>
              <a:t>бази от данни. Таблици и релации. Обекти </a:t>
            </a:r>
            <a:r>
              <a:rPr lang="bg-BG" dirty="0" smtClean="0"/>
              <a:t>в </a:t>
            </a:r>
            <a:r>
              <a:rPr lang="bg-BG" dirty="0"/>
              <a:t>базите от данни. Типове </a:t>
            </a:r>
            <a:r>
              <a:rPr lang="bg-BG" dirty="0" smtClean="0"/>
              <a:t>данни</a:t>
            </a:r>
          </a:p>
          <a:p>
            <a:pPr lvl="1"/>
            <a:r>
              <a:rPr lang="bg-BG" dirty="0" smtClean="0"/>
              <a:t>Език </a:t>
            </a:r>
            <a:r>
              <a:rPr lang="en-US" dirty="0"/>
              <a:t>SQL.</a:t>
            </a:r>
            <a:r>
              <a:rPr lang="bg-BG" dirty="0"/>
              <a:t> Видове </a:t>
            </a:r>
            <a:r>
              <a:rPr lang="en-US" dirty="0"/>
              <a:t>SQL </a:t>
            </a:r>
            <a:r>
              <a:rPr lang="bg-BG" dirty="0"/>
              <a:t>команди и </a:t>
            </a:r>
            <a:r>
              <a:rPr lang="bg-BG" dirty="0" smtClean="0"/>
              <a:t>заявки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0556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0"/>
            </a:pPr>
            <a:r>
              <a:rPr lang="en-US" dirty="0" smtClean="0"/>
              <a:t> </a:t>
            </a:r>
            <a:r>
              <a:rPr lang="ru-RU" dirty="0" smtClean="0"/>
              <a:t>Модел за база данни при който данните се съхраняват в предварително определена йерархия се нарича: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мрежов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релационен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йерархичен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дървовиден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7544" y="385762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400" dirty="0" err="1" smtClean="0"/>
              <a:t>Йерархичните</a:t>
            </a:r>
            <a:r>
              <a:rPr lang="ru-RU" sz="1400" dirty="0" smtClean="0"/>
              <a:t> бази данни са един от типовете бази данни, </a:t>
            </a:r>
          </a:p>
          <a:p>
            <a:r>
              <a:rPr lang="ru-RU" sz="1400" dirty="0" smtClean="0"/>
              <a:t>при който данните се съхраняват в предварително определена йерархия, т.е. в дървовидна структура от </a:t>
            </a:r>
            <a:r>
              <a:rPr lang="ru-RU" sz="1400" dirty="0" err="1" smtClean="0"/>
              <a:t>данни</a:t>
            </a:r>
            <a:endParaRPr lang="ru-RU" sz="1400" dirty="0" smtClean="0"/>
          </a:p>
          <a:p>
            <a:r>
              <a:rPr lang="ru-RU" sz="1400" dirty="0" smtClean="0"/>
              <a:t>Една релация от базата данни се представя във вид на таблица, </a:t>
            </a:r>
          </a:p>
          <a:p>
            <a:r>
              <a:rPr lang="ru-RU" sz="1400" dirty="0" smtClean="0"/>
              <a:t>в която всеки ред представлява отделен запис от таблицата и отговаря на един екземпляр на класа,</a:t>
            </a:r>
          </a:p>
          <a:p>
            <a:r>
              <a:rPr lang="ru-RU" sz="1400" dirty="0" smtClean="0"/>
              <a:t> а всяка колона е отделен атрибут на класа. </a:t>
            </a:r>
          </a:p>
          <a:p>
            <a:r>
              <a:rPr lang="ru-RU" sz="1400" dirty="0" smtClean="0"/>
              <a:t>Отделните таблици се свързват помежду си в отношение от вида "едно към много" (1:N), </a:t>
            </a:r>
          </a:p>
          <a:p>
            <a:r>
              <a:rPr lang="ru-RU" sz="1400" dirty="0" smtClean="0"/>
              <a:t>т.е. "родител / наследник", и в частност в отношение "едно към едно" (1:1). </a:t>
            </a:r>
          </a:p>
          <a:p>
            <a:r>
              <a:rPr lang="ru-RU" sz="1400" dirty="0" smtClean="0"/>
              <a:t>При отношение от вида 1:N един запис от първата таблица може да се свърже с много </a:t>
            </a:r>
          </a:p>
          <a:p>
            <a:r>
              <a:rPr lang="ru-RU" sz="1400" dirty="0" smtClean="0"/>
              <a:t>записи от втората таблица, но един запис от втората таблица може да се свърже </a:t>
            </a:r>
          </a:p>
          <a:p>
            <a:r>
              <a:rPr lang="ru-RU" sz="1400" dirty="0" smtClean="0"/>
              <a:t>само с един запис от първата. Връзката между таблиците се реализира </a:t>
            </a:r>
          </a:p>
          <a:p>
            <a:r>
              <a:rPr lang="ru-RU" sz="1400" dirty="0" smtClean="0"/>
              <a:t>посредством указател или чрез физическата подредба на записите в паметта, </a:t>
            </a:r>
          </a:p>
          <a:p>
            <a:r>
              <a:rPr lang="ru-RU" sz="1400" dirty="0" smtClean="0"/>
              <a:t>а достъпът до данните се осъществява, като се започва от корена и се обхожда </a:t>
            </a:r>
          </a:p>
          <a:p>
            <a:r>
              <a:rPr lang="ru-RU" sz="1400" dirty="0" smtClean="0"/>
              <a:t>дървото надолу до откриване на търсените данни.</a:t>
            </a:r>
            <a:endParaRPr lang="bg-BG" sz="14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xmlns="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Информационни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Информационни системи. Класифициране (за управление на организация – ERP, за управление на производство, за връзки с клиенти и доставчици – CRM, за отчети, анализи и прогнози – </a:t>
            </a:r>
            <a:r>
              <a:rPr lang="en-US" sz="2800" dirty="0"/>
              <a:t>BI, </a:t>
            </a:r>
            <a:r>
              <a:rPr lang="bg-BG" sz="2800" dirty="0"/>
              <a:t>за решаване на конкретни проблеми, ...). Жизнен цикъл (основни етапи в създаването и използването). Основни функции и задачи. Системни архитектури – двуслойна (клиент/сървър), трислойна, </a:t>
            </a:r>
            <a:r>
              <a:rPr lang="bg-BG" sz="2800" dirty="0" err="1"/>
              <a:t>N-слойна</a:t>
            </a:r>
            <a:r>
              <a:rPr lang="bg-BG" sz="2800" dirty="0"/>
              <a:t> (разпределена), </a:t>
            </a:r>
            <a:r>
              <a:rPr lang="en-US" sz="2800" dirty="0"/>
              <a:t>cloud computing</a:t>
            </a:r>
            <a:r>
              <a:rPr lang="bg-BG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7131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1"/>
            </a:pPr>
            <a:r>
              <a:rPr lang="en-US" dirty="0" smtClean="0"/>
              <a:t> </a:t>
            </a:r>
            <a:r>
              <a:rPr lang="bg-BG" dirty="0" smtClean="0"/>
              <a:t>Кои са стъпките в развитието на жизненият цикъл на информационните системи</a:t>
            </a:r>
            <a:r>
              <a:rPr lang="en-US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Анализ, Дизайн,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Дизайн, Изпълнение, Планиране, Анализ,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 Дизайн, Анализ,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Анализ, Дизайн, Планиране,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6016" y="253136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smtClean="0"/>
          </a:p>
          <a:p>
            <a:endParaRPr lang="en-US" dirty="0" smtClean="0"/>
          </a:p>
          <a:p>
            <a:r>
              <a:rPr lang="bg-BG" sz="2600" dirty="0" smtClean="0"/>
              <a:t>Жизненият цикъл на информационните системи се състои в планиране, анализиране, дизайн, изпълнение и поддръжка на системата.</a:t>
            </a:r>
          </a:p>
          <a:p>
            <a:r>
              <a:rPr lang="ru-RU" sz="2600" dirty="0" err="1" smtClean="0"/>
              <a:t>Концепцията</a:t>
            </a:r>
            <a:r>
              <a:rPr lang="ru-RU" sz="2600" dirty="0" smtClean="0"/>
              <a:t> за </a:t>
            </a:r>
            <a:r>
              <a:rPr lang="ru-RU" sz="2600" dirty="0" err="1" smtClean="0"/>
              <a:t>жизнения</a:t>
            </a:r>
            <a:r>
              <a:rPr lang="ru-RU" sz="2600" dirty="0" smtClean="0"/>
              <a:t> </a:t>
            </a:r>
            <a:r>
              <a:rPr lang="ru-RU" sz="2600" dirty="0" err="1" smtClean="0"/>
              <a:t>цикъл</a:t>
            </a:r>
            <a:r>
              <a:rPr lang="ru-RU" sz="2600" dirty="0" smtClean="0"/>
              <a:t> на </a:t>
            </a:r>
            <a:r>
              <a:rPr lang="ru-RU" sz="2600" dirty="0" err="1" smtClean="0"/>
              <a:t>информационните</a:t>
            </a:r>
            <a:r>
              <a:rPr lang="ru-RU" sz="2600" dirty="0" smtClean="0"/>
              <a:t> </a:t>
            </a:r>
            <a:r>
              <a:rPr lang="ru-RU" sz="2600" dirty="0" err="1" smtClean="0"/>
              <a:t>системи</a:t>
            </a:r>
            <a:r>
              <a:rPr lang="ru-RU" sz="2600" dirty="0" smtClean="0"/>
              <a:t> се </a:t>
            </a:r>
            <a:r>
              <a:rPr lang="ru-RU" sz="2600" dirty="0" err="1" smtClean="0"/>
              <a:t>отнася</a:t>
            </a:r>
            <a:r>
              <a:rPr lang="ru-RU" sz="2600" dirty="0" smtClean="0"/>
              <a:t> до набор от </a:t>
            </a:r>
            <a:r>
              <a:rPr lang="ru-RU" sz="2600" dirty="0" err="1" smtClean="0"/>
              <a:t>хардуерни</a:t>
            </a:r>
            <a:r>
              <a:rPr lang="ru-RU" sz="2600" dirty="0" smtClean="0"/>
              <a:t> и </a:t>
            </a:r>
            <a:r>
              <a:rPr lang="ru-RU" sz="2600" dirty="0" err="1" smtClean="0"/>
              <a:t>софтуерни</a:t>
            </a:r>
            <a:r>
              <a:rPr lang="ru-RU" sz="2600" dirty="0" smtClean="0"/>
              <a:t> конфигурации, </a:t>
            </a:r>
            <a:r>
              <a:rPr lang="ru-RU" sz="2600" dirty="0" err="1" smtClean="0"/>
              <a:t>като</a:t>
            </a:r>
            <a:r>
              <a:rPr lang="ru-RU" sz="2600" dirty="0" smtClean="0"/>
              <a:t> </a:t>
            </a:r>
            <a:r>
              <a:rPr lang="ru-RU" sz="2600" dirty="0" err="1" smtClean="0"/>
              <a:t>системата</a:t>
            </a:r>
            <a:r>
              <a:rPr lang="ru-RU" sz="2600" dirty="0" smtClean="0"/>
              <a:t> </a:t>
            </a:r>
            <a:r>
              <a:rPr lang="ru-RU" sz="2600" dirty="0" err="1" smtClean="0"/>
              <a:t>може</a:t>
            </a:r>
            <a:r>
              <a:rPr lang="ru-RU" sz="2600" dirty="0" smtClean="0"/>
              <a:t> да се </a:t>
            </a:r>
            <a:r>
              <a:rPr lang="ru-RU" sz="2600" dirty="0" err="1" smtClean="0"/>
              <a:t>състои</a:t>
            </a:r>
            <a:r>
              <a:rPr lang="ru-RU" sz="2600" dirty="0" smtClean="0"/>
              <a:t> само от </a:t>
            </a:r>
            <a:r>
              <a:rPr lang="ru-RU" sz="2600" dirty="0" err="1" smtClean="0"/>
              <a:t>хардуер</a:t>
            </a:r>
            <a:r>
              <a:rPr lang="ru-RU" sz="2600" dirty="0" smtClean="0"/>
              <a:t>, само </a:t>
            </a:r>
            <a:r>
              <a:rPr lang="ru-RU" sz="2600" dirty="0" err="1" smtClean="0"/>
              <a:t>софтуер</a:t>
            </a:r>
            <a:r>
              <a:rPr lang="ru-RU" sz="2600" dirty="0" smtClean="0"/>
              <a:t>, или комбинация от </a:t>
            </a:r>
            <a:r>
              <a:rPr lang="ru-RU" sz="2600" dirty="0" err="1" smtClean="0"/>
              <a:t>двете</a:t>
            </a:r>
            <a:r>
              <a:rPr lang="ru-RU" sz="2600" dirty="0" smtClean="0"/>
              <a:t>.</a:t>
            </a:r>
            <a:endParaRPr lang="en-US" sz="2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bg-BG" dirty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ts val="37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ts val="3700"/>
              </a:lnSpc>
            </a:pPr>
            <a:r>
              <a:rPr lang="bg-BG" dirty="0"/>
              <a:t>Сигурност и защита на информацията. Методи и алгоритми за кодиране: симетрични криптографски алгоритми – DES, 3DES; асиметрични криптографски алгоритми (с публичен и частен ключ) – RSA, DSA. Криптографски хеширащи алгоритми – SHA-1, MD5. Електронен подпис. Инфраструктура на публичния ключ (</a:t>
            </a:r>
            <a:r>
              <a:rPr lang="en-US" dirty="0"/>
              <a:t>PKI). </a:t>
            </a:r>
            <a:r>
              <a:rPr lang="bg-BG" dirty="0"/>
              <a:t>Цифрови сертификати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297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2"/>
            </a:pPr>
            <a:r>
              <a:rPr lang="en-US" dirty="0" smtClean="0"/>
              <a:t> </a:t>
            </a:r>
            <a:r>
              <a:rPr lang="ru-RU" dirty="0" smtClean="0"/>
              <a:t>Какво обозначаваме със съкращението 3DES?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 поколение за 3</a:t>
            </a:r>
            <a:r>
              <a:rPr lang="en-US" sz="2400" dirty="0" smtClean="0"/>
              <a:t>D </a:t>
            </a:r>
            <a:r>
              <a:rPr lang="bg-BG" sz="2400" dirty="0" smtClean="0"/>
              <a:t>мултимедия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алгоритъм за симетрично криптиране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програма за дизайн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кабел за данни, свързващ компютър с външно устройство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57174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endParaRPr lang="en-US" dirty="0" smtClean="0"/>
          </a:p>
          <a:p>
            <a:r>
              <a:rPr lang="ru-RU" dirty="0" smtClean="0"/>
              <a:t>В работата с компютър терминът </a:t>
            </a:r>
            <a:r>
              <a:rPr lang="en-US" dirty="0" smtClean="0"/>
              <a:t> </a:t>
            </a:r>
            <a:r>
              <a:rPr lang="ru-RU" dirty="0" smtClean="0"/>
              <a:t>Чипсет обинковено означава "набор от специализирани чипове", седящи на дънната платка или разширителна платка. В персоналните компютри (ПК), базирани на Интел Пентиум архитектурата, терминът засяга често специфична група чипове на дънната платка: Северен Мост (Northbridge) и Южен мост (Southbridge).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bg-BG" dirty="0" smtClean="0"/>
          </a:p>
          <a:p>
            <a:r>
              <a:rPr lang="en-US" dirty="0" smtClean="0"/>
              <a:t>3DES (Triple Data Encryption Algorithm) </a:t>
            </a:r>
            <a:r>
              <a:rPr lang="bg-BG" dirty="0" smtClean="0"/>
              <a:t>е симетричен криптографски алгоритъм, при който на всеки блок данни се прилага трикратно алгоритъма </a:t>
            </a:r>
            <a:r>
              <a:rPr lang="en-US" dirty="0" smtClean="0"/>
              <a:t>DES (Data Encryption Standard)</a:t>
            </a:r>
          </a:p>
          <a:p>
            <a:pPr>
              <a:buNone/>
            </a:pPr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Презентиране на информация чрез средствата на информационните технологии. Компютърна презентация – слайд, ефекти, бележки, цветова схема, </a:t>
            </a:r>
            <a:r>
              <a:rPr lang="bg-BG" dirty="0" smtClean="0"/>
              <a:t>шаблони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Дизайн </a:t>
            </a:r>
            <a:r>
              <a:rPr lang="bg-BG" dirty="0"/>
              <a:t>на презентационни материали – използване на цветове, текст, изображения, звук, анимация и </a:t>
            </a:r>
            <a:r>
              <a:rPr lang="bg-BG" dirty="0" smtClean="0"/>
              <a:t>видео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Софтуер </a:t>
            </a:r>
            <a:r>
              <a:rPr lang="bg-BG" dirty="0"/>
              <a:t>за презентации (презентационни системи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565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3"/>
            </a:pPr>
            <a:r>
              <a:rPr lang="en-US" dirty="0" smtClean="0"/>
              <a:t> </a:t>
            </a:r>
            <a:r>
              <a:rPr lang="bg-BG" dirty="0" smtClean="0"/>
              <a:t>Кое от изброените не е софтуер за презентации</a:t>
            </a:r>
            <a:r>
              <a:rPr lang="en-US" dirty="0" smtClean="0"/>
              <a:t>?</a:t>
            </a:r>
            <a:endParaRPr lang="bg-BG" dirty="0" smtClean="0"/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Microsoft Power Point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Keynote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</a:t>
            </a:r>
            <a:r>
              <a:rPr lang="en-US" sz="2400" dirty="0" err="1" smtClean="0"/>
              <a:t>iCloud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Slide Rocket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8619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6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Microsoft PowerPoint е програма за изработване на презентации, направена от</a:t>
            </a:r>
            <a:r>
              <a:rPr lang="en-US" sz="1300" dirty="0" smtClean="0"/>
              <a:t> </a:t>
            </a:r>
            <a:r>
              <a:rPr lang="bg-BG" sz="1300" dirty="0" smtClean="0">
                <a:hlinkClick r:id="rId2" tooltip="Microsoft"/>
              </a:rPr>
              <a:t>Microsoft</a:t>
            </a:r>
            <a:r>
              <a:rPr lang="bg-BG" sz="1300" dirty="0" smtClean="0"/>
              <a:t>. Тя е част от </a:t>
            </a:r>
            <a:r>
              <a:rPr lang="bg-BG" sz="1300" dirty="0" smtClean="0">
                <a:hlinkClick r:id="rId3" tooltip="Microsoft Office"/>
              </a:rPr>
              <a:t>Microsoft Office</a:t>
            </a:r>
            <a:r>
              <a:rPr lang="bg-BG" sz="1300" dirty="0" smtClean="0"/>
              <a:t> пакета. Работи под </a:t>
            </a:r>
            <a:r>
              <a:rPr lang="bg-BG" sz="1300" dirty="0" smtClean="0">
                <a:hlinkClick r:id="rId4" tooltip="Microsoft Windows"/>
              </a:rPr>
              <a:t>Microsoft Windows</a:t>
            </a:r>
            <a:r>
              <a:rPr lang="bg-BG" sz="1300" dirty="0" smtClean="0"/>
              <a:t> и </a:t>
            </a:r>
            <a:r>
              <a:rPr lang="bg-BG" sz="1300" dirty="0" smtClean="0">
                <a:hlinkClick r:id="rId5" tooltip="Mac OS"/>
              </a:rPr>
              <a:t>Mac OS</a:t>
            </a:r>
            <a:r>
              <a:rPr lang="bg-BG" sz="1300" dirty="0" smtClean="0"/>
              <a:t>. Използва се от фирми, преподаватели, студенти и др. От Microsoft Office 2003, Microsoft започват да го усъвършенстват, като вече го има в почти всеки </a:t>
            </a:r>
            <a:r>
              <a:rPr lang="bg-BG" sz="1300" dirty="0" smtClean="0">
                <a:hlinkClick r:id="rId6" tooltip="Офис пакет (страницата не съществува)"/>
              </a:rPr>
              <a:t>офис пакет</a:t>
            </a:r>
            <a:r>
              <a:rPr lang="bg-BG" sz="1300" dirty="0" smtClean="0"/>
              <a:t>. Започват да го наричат Microsoft Office PowerPoint, вместо Microsoft PowerPoint. Като част от Microsoft Office, PowerPoint е най-използваната програма в света за презентации.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7"/>
              </a:rPr>
              <a:t>http://bg.wikipedia.org/wiki/Microsoft_PowerPoint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Keynote е програме за изработване на презентации, част от </a:t>
            </a:r>
            <a:r>
              <a:rPr lang="bg-BG" sz="1300" dirty="0" smtClean="0">
                <a:hlinkClick r:id="rId8" tooltip="IWork"/>
              </a:rPr>
              <a:t>iWork</a:t>
            </a:r>
            <a:r>
              <a:rPr lang="en-US" sz="1300" dirty="0" smtClean="0"/>
              <a:t> </a:t>
            </a:r>
            <a:r>
              <a:rPr lang="bg-BG" sz="1300" dirty="0" smtClean="0"/>
              <a:t>productivity suite by </a:t>
            </a:r>
            <a:r>
              <a:rPr lang="bg-BG" sz="1300" dirty="0" smtClean="0">
                <a:hlinkClick r:id="rId9" tooltip="Apple Inc."/>
              </a:rPr>
              <a:t>Apple Inc.</a:t>
            </a:r>
            <a:r>
              <a:rPr lang="bg-BG" sz="1300" dirty="0" smtClean="0"/>
              <a:t> Keynote 6.0 тръгва на 23 октомври 2013 и е най-новата версия за Mac. 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10"/>
              </a:rPr>
              <a:t>http://en.wikipedia.org/wiki/Apple_Keynote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iCloud е </a:t>
            </a:r>
            <a:r>
              <a:rPr lang="bg-BG" sz="1300" dirty="0" smtClean="0">
                <a:hlinkClick r:id="rId11" tooltip="Облачна система (страницата не съществува)"/>
              </a:rPr>
              <a:t>облачна система</a:t>
            </a:r>
            <a:r>
              <a:rPr lang="bg-BG" sz="1300" dirty="0" smtClean="0"/>
              <a:t> за съхранение и обработка на данни от </a:t>
            </a:r>
            <a:r>
              <a:rPr lang="bg-BG" sz="1300" dirty="0" smtClean="0">
                <a:hlinkClick r:id="rId12" tooltip="Apple Inc"/>
              </a:rPr>
              <a:t>Apple Inc</a:t>
            </a:r>
            <a:r>
              <a:rPr lang="bg-BG" sz="1300" dirty="0" smtClean="0"/>
              <a:t>. Стартира на 12 октомври 2011. А от юли 2012 г. има повече от 150 милиона потребители. Услугата позволява на потребителите да съхраняват данни като музика,снимки, контакти и </a:t>
            </a:r>
            <a:r>
              <a:rPr lang="bg-BG" sz="1300" dirty="0" smtClean="0">
                <a:hlinkClick r:id="rId13" tooltip="IOS"/>
              </a:rPr>
              <a:t>IOS</a:t>
            </a:r>
            <a:r>
              <a:rPr lang="bg-BG" sz="1300" dirty="0" smtClean="0"/>
              <a:t> приложения на отдалечени компютърни сървъри за сваляне на множество IOS-базирани устройства работещи под IOS 5 или по-нова версия. Kакто и персонални компютри работещи под </a:t>
            </a:r>
            <a:r>
              <a:rPr lang="bg-BG" sz="1300" dirty="0" smtClean="0">
                <a:hlinkClick r:id="rId14" tooltip="OS X 10.7.2 &quot;Лион&quot; (страницата не съществува)"/>
              </a:rPr>
              <a:t>OS X 10.7.2 "Лион"</a:t>
            </a:r>
            <a:r>
              <a:rPr lang="bg-BG" sz="1300" dirty="0" smtClean="0"/>
              <a:t> или по-нова версия, както и </a:t>
            </a:r>
            <a:r>
              <a:rPr lang="bg-BG" sz="1300" dirty="0" smtClean="0">
                <a:hlinkClick r:id="rId4" tooltip="Microsoft Windows"/>
              </a:rPr>
              <a:t>Microsoft Windows</a:t>
            </a:r>
            <a:r>
              <a:rPr lang="bg-BG" sz="1300" dirty="0" smtClean="0"/>
              <a:t> (</a:t>
            </a:r>
            <a:r>
              <a:rPr lang="bg-BG" sz="1300" dirty="0" smtClean="0">
                <a:hlinkClick r:id="rId15" tooltip="Windows Vista"/>
              </a:rPr>
              <a:t>Windows Vista</a:t>
            </a:r>
            <a:r>
              <a:rPr lang="bg-BG" sz="1300" dirty="0" smtClean="0"/>
              <a:t> Service Pack 2 или по-нова врсия). Също така замества услугата Apple </a:t>
            </a:r>
            <a:r>
              <a:rPr lang="bg-BG" sz="1300" dirty="0" smtClean="0">
                <a:hlinkClick r:id="rId16" tooltip="MobileMe (страницата не съществува)"/>
              </a:rPr>
              <a:t>MobileMe</a:t>
            </a:r>
            <a:r>
              <a:rPr lang="bg-BG" sz="1300" dirty="0" smtClean="0"/>
              <a:t> , действайки като център за синхронизиране на данни за електронна поща, контакти, календари, отметки, бележки, напомняния (списъци със задачи), iWork документи, снимки и други данни. Услугата позволява на потребителите безжично да архивират техните IOS устройства в iCloud, вместо ръчно използвайки </a:t>
            </a:r>
            <a:r>
              <a:rPr lang="bg-BG" sz="1300" dirty="0" smtClean="0">
                <a:hlinkClick r:id="rId17" tooltip="ITunes"/>
              </a:rPr>
              <a:t>iTunes</a:t>
            </a:r>
            <a:r>
              <a:rPr lang="bg-BG" sz="1300" dirty="0" smtClean="0"/>
              <a:t>.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18"/>
              </a:rPr>
              <a:t>http://bg.wikipedia.org/wiki/ICloud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SlideRocket е онлайн платформа за презентации. SlideRocket се поддържа чрез </a:t>
            </a:r>
            <a:r>
              <a:rPr lang="bg-BG" sz="1300" dirty="0" smtClean="0">
                <a:hlinkClick r:id="rId19" tooltip="SaaS"/>
              </a:rPr>
              <a:t>SaaS</a:t>
            </a:r>
            <a:r>
              <a:rPr lang="bg-BG" sz="1300" dirty="0" smtClean="0"/>
              <a:t> model. 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20"/>
              </a:rPr>
              <a:t>http://en.wikipedia.org/wiki/SlideRocket</a:t>
            </a:r>
            <a:endParaRPr lang="bg-BG" sz="1300" dirty="0" smtClean="0"/>
          </a:p>
          <a:p>
            <a:endParaRPr lang="bg-BG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498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Мултимедия. Технологии за създаване на мултимедийни приложения. Софтуерни средства за създаване на мултимедийни продукти. Генериране на анимация и филми (вмъкване и обработка на изображения, звук, текст). Компресия на мултимедийни файлове. Конвертиране на мултимедийни файлови формати. Софтуер за възпроизвеждане на мултимедийни продукти, анимация и филми.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48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4"/>
            </a:pPr>
            <a:r>
              <a:rPr lang="en-US" dirty="0" smtClean="0"/>
              <a:t> </a:t>
            </a:r>
            <a:r>
              <a:rPr lang="bg-BG" dirty="0" smtClean="0"/>
              <a:t>Кой е най-пълният отговор</a:t>
            </a:r>
            <a:r>
              <a:rPr lang="en-US" dirty="0" smtClean="0"/>
              <a:t>?</a:t>
            </a:r>
            <a:endParaRPr lang="bg-BG" dirty="0" smtClean="0"/>
          </a:p>
          <a:p>
            <a:pPr lvl="1">
              <a:buNone/>
            </a:pPr>
            <a:r>
              <a:rPr lang="bg-BG" dirty="0" smtClean="0"/>
              <a:t>Мултимедията е средство за съчетаване на</a:t>
            </a:r>
            <a:r>
              <a:rPr lang="en-US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текст</a:t>
            </a:r>
            <a:r>
              <a:rPr lang="en-US" sz="2800" dirty="0" smtClean="0"/>
              <a:t>,  </a:t>
            </a:r>
            <a:r>
              <a:rPr lang="bg-BG" sz="2800" dirty="0" smtClean="0"/>
              <a:t>аудио или видео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текст, аудио, изображения, анимация, видео, или други въздействащи средства 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само видео или аудио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нито едно от изброените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78605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bg-BG" sz="2400" dirty="0" smtClean="0"/>
              <a:t>Мултимедията е средство за съчетаване на звук, анимация, видео и други типове медия, целящо осигуряване на среда за обучение, отдих, развлечение и творчество. Мултимедията може да бъде разделена на линейна и нелинейна. Линейната включва прогресия без възможност за навигация от потребителя като кино представяне. Нелинейните използват интерактивен контрол.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мрежи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мрежи. Архитектура на OSI модела. Мрежови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Локални </a:t>
            </a:r>
            <a:r>
              <a:rPr lang="bg-BG" dirty="0"/>
              <a:t>мрежи – понятия, видове според организацията на управление, топология, основни стандарти, хардуерни </a:t>
            </a:r>
            <a:r>
              <a:rPr lang="bg-BG" dirty="0" smtClean="0"/>
              <a:t>компоненти</a:t>
            </a:r>
          </a:p>
          <a:p>
            <a:pPr lvl="1"/>
            <a:r>
              <a:rPr lang="bg-BG" dirty="0" smtClean="0"/>
              <a:t>Глобални </a:t>
            </a:r>
            <a:r>
              <a:rPr lang="bg-BG" dirty="0"/>
              <a:t>компютърни мрежи – понятия, начини на свързване, адреси, основни услуги. Потребители и достъп до </a:t>
            </a:r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217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5"/>
            </a:pPr>
            <a:r>
              <a:rPr lang="en-US" dirty="0" smtClean="0"/>
              <a:t> В</a:t>
            </a:r>
            <a:r>
              <a:rPr lang="bg-BG" dirty="0" smtClean="0"/>
              <a:t> кой слой на OSI модела работи протоколът TCP</a:t>
            </a:r>
            <a:endParaRPr lang="en-US" dirty="0" smtClean="0"/>
          </a:p>
          <a:p>
            <a:pPr marL="514350" indent="-514350">
              <a:buSzPct val="100000"/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Приложен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Физически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Транспортен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Мрежов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400050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200" dirty="0" smtClean="0"/>
              <a:t>ТСР</a:t>
            </a:r>
            <a:r>
              <a:rPr lang="ru-RU" sz="2200" b="0" dirty="0" smtClean="0"/>
              <a:t> (англ. </a:t>
            </a:r>
            <a:r>
              <a:rPr lang="ru-RU" sz="2200" b="0" i="1" dirty="0" smtClean="0"/>
              <a:t>Transmission </a:t>
            </a:r>
            <a:r>
              <a:rPr lang="ru-RU" sz="2200" b="0" i="1" dirty="0" err="1" smtClean="0"/>
              <a:t>Control</a:t>
            </a:r>
            <a:r>
              <a:rPr lang="ru-RU" sz="2200" b="0" i="1" dirty="0" smtClean="0"/>
              <a:t> </a:t>
            </a:r>
            <a:r>
              <a:rPr lang="ru-RU" sz="2200" b="0" i="1" dirty="0" err="1" smtClean="0"/>
              <a:t>Protocol</a:t>
            </a:r>
            <a:r>
              <a:rPr lang="ru-RU" sz="2200" b="0" dirty="0" smtClean="0"/>
              <a:t>) е мрежов протокол за управление на обмена на информация, един от </a:t>
            </a:r>
            <a:r>
              <a:rPr lang="ru-RU" sz="2200" b="0" dirty="0" err="1" smtClean="0"/>
              <a:t>основните</a:t>
            </a:r>
            <a:r>
              <a:rPr lang="ru-RU" sz="2200" b="0" dirty="0" smtClean="0"/>
              <a:t>, използвани от Интернет. </a:t>
            </a:r>
            <a:r>
              <a:rPr lang="ru-RU" sz="2200" b="0" dirty="0" err="1" smtClean="0"/>
              <a:t>Използвайки</a:t>
            </a:r>
            <a:r>
              <a:rPr lang="ru-RU" sz="2200" b="0" dirty="0" smtClean="0"/>
              <a:t> TCP, </a:t>
            </a:r>
            <a:r>
              <a:rPr lang="ru-RU" sz="2200" b="0" dirty="0" err="1" smtClean="0"/>
              <a:t>приложенията</a:t>
            </a:r>
            <a:r>
              <a:rPr lang="ru-RU" sz="2200" b="0" dirty="0" smtClean="0"/>
              <a:t> в </a:t>
            </a:r>
            <a:r>
              <a:rPr lang="ru-RU" sz="2200" b="0" dirty="0" err="1" smtClean="0"/>
              <a:t>мрежата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могат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създават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връзки</a:t>
            </a:r>
            <a:r>
              <a:rPr lang="ru-RU" sz="2200" b="0" dirty="0" smtClean="0"/>
              <a:t> (</a:t>
            </a:r>
            <a:r>
              <a:rPr lang="ru-RU" sz="2200" b="0" i="1" dirty="0" err="1" smtClean="0"/>
              <a:t>connections</a:t>
            </a:r>
            <a:r>
              <a:rPr lang="ru-RU" sz="2200" b="0" dirty="0" smtClean="0"/>
              <a:t>) </a:t>
            </a:r>
            <a:r>
              <a:rPr lang="ru-RU" sz="2200" b="0" dirty="0" err="1" smtClean="0"/>
              <a:t>едно</a:t>
            </a:r>
            <a:r>
              <a:rPr lang="ru-RU" sz="2200" b="0" dirty="0" smtClean="0"/>
              <a:t> с </a:t>
            </a:r>
            <a:r>
              <a:rPr lang="ru-RU" sz="2200" b="0" dirty="0" err="1" smtClean="0"/>
              <a:t>друго</a:t>
            </a:r>
            <a:r>
              <a:rPr lang="ru-RU" sz="2200" b="0" dirty="0" smtClean="0"/>
              <a:t> и чрез </a:t>
            </a:r>
            <a:r>
              <a:rPr lang="ru-RU" sz="2200" b="0" dirty="0" err="1" smtClean="0"/>
              <a:t>тях</a:t>
            </a:r>
            <a:r>
              <a:rPr lang="ru-RU" sz="2200" b="0" dirty="0" smtClean="0"/>
              <a:t> да обменят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 в пакети. Образно казано </a:t>
            </a:r>
            <a:r>
              <a:rPr lang="ru-RU" sz="2200" b="0" dirty="0" err="1" smtClean="0"/>
              <a:t>информацията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която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трябва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транспортирана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</a:t>
            </a:r>
            <a:r>
              <a:rPr lang="ru-RU" sz="2200" b="0" dirty="0" smtClean="0"/>
              <a:t> разделена на огромно множество от пакети, </a:t>
            </a:r>
            <a:r>
              <a:rPr lang="ru-RU" sz="2200" b="0" dirty="0" err="1" smtClean="0"/>
              <a:t>всеки</a:t>
            </a:r>
            <a:r>
              <a:rPr lang="ru-RU" sz="2200" b="0" dirty="0" smtClean="0"/>
              <a:t> от </a:t>
            </a:r>
            <a:r>
              <a:rPr lang="ru-RU" sz="2200" b="0" dirty="0" err="1" smtClean="0"/>
              <a:t>които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съдържа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достатъчно</a:t>
            </a:r>
            <a:r>
              <a:rPr lang="ru-RU" sz="2200" b="0" dirty="0" smtClean="0"/>
              <a:t> информация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пренасочен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към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точната</a:t>
            </a:r>
            <a:r>
              <a:rPr lang="ru-RU" sz="2200" b="0" dirty="0" smtClean="0"/>
              <a:t> си </a:t>
            </a:r>
            <a:r>
              <a:rPr lang="ru-RU" sz="2200" b="0" dirty="0" err="1" smtClean="0"/>
              <a:t>дестинация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Надеждността</a:t>
            </a:r>
            <a:r>
              <a:rPr lang="ru-RU" sz="2200" b="0" dirty="0" smtClean="0"/>
              <a:t> на обмена се </a:t>
            </a:r>
            <a:r>
              <a:rPr lang="ru-RU" sz="2200" b="0" dirty="0" err="1" smtClean="0"/>
              <a:t>осигурява</a:t>
            </a:r>
            <a:r>
              <a:rPr lang="ru-RU" sz="2200" b="0" dirty="0" smtClean="0"/>
              <a:t> от</a:t>
            </a:r>
            <a:r>
              <a:rPr lang="en-US" sz="2200" b="0" dirty="0" smtClean="0"/>
              <a:t> </a:t>
            </a:r>
            <a:r>
              <a:rPr lang="ru-RU" sz="2200" b="0" dirty="0" smtClean="0"/>
              <a:t>контролни </a:t>
            </a:r>
            <a:r>
              <a:rPr lang="ru-RU" sz="2200" b="0" dirty="0" err="1" smtClean="0"/>
              <a:t>суми</a:t>
            </a:r>
            <a:r>
              <a:rPr lang="ru-RU" sz="2200" b="0" dirty="0" smtClean="0"/>
              <a:t> и сравнения между </a:t>
            </a:r>
            <a:r>
              <a:rPr lang="ru-RU" sz="2200" b="0" dirty="0" err="1" smtClean="0"/>
              <a:t>изпратените</a:t>
            </a:r>
            <a:r>
              <a:rPr lang="ru-RU" sz="2200" b="0" dirty="0" smtClean="0"/>
              <a:t> и </a:t>
            </a:r>
            <a:r>
              <a:rPr lang="ru-RU" sz="2200" b="0" dirty="0" err="1" smtClean="0"/>
              <a:t>пристигналите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Другата</a:t>
            </a:r>
            <a:r>
              <a:rPr lang="ru-RU" sz="2200" b="0" dirty="0" smtClean="0"/>
              <a:t> важна функция на протокола е да </a:t>
            </a:r>
            <a:r>
              <a:rPr lang="ru-RU" sz="2200" b="0" dirty="0" err="1" smtClean="0"/>
              <a:t>провери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че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пакетите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подредени</a:t>
            </a:r>
            <a:r>
              <a:rPr lang="ru-RU" sz="2200" b="0" dirty="0" smtClean="0"/>
              <a:t> в правилен </a:t>
            </a:r>
            <a:r>
              <a:rPr lang="ru-RU" sz="2200" b="0" dirty="0" err="1" smtClean="0"/>
              <a:t>ред</a:t>
            </a:r>
            <a:r>
              <a:rPr lang="ru-RU" sz="2200" b="0" dirty="0" smtClean="0"/>
              <a:t> по </a:t>
            </a:r>
            <a:r>
              <a:rPr lang="ru-RU" sz="2200" b="0" dirty="0" err="1" smtClean="0"/>
              <a:t>времето</a:t>
            </a:r>
            <a:r>
              <a:rPr lang="ru-RU" sz="2200" b="0" dirty="0" smtClean="0"/>
              <a:t> на </a:t>
            </a:r>
            <a:r>
              <a:rPr lang="ru-RU" sz="2200" b="0" dirty="0" err="1" smtClean="0"/>
              <a:t>пристигането</a:t>
            </a:r>
            <a:r>
              <a:rPr lang="ru-RU" sz="2200" b="0" dirty="0" smtClean="0"/>
              <a:t> си.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 на Интернет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Интернет – същност, технически и </a:t>
            </a:r>
            <a:r>
              <a:rPr lang="bg-BG" noProof="1" smtClean="0"/>
              <a:t>техноло-гични</a:t>
            </a:r>
            <a:r>
              <a:rPr lang="bg-BG" dirty="0" smtClean="0"/>
              <a:t> </a:t>
            </a:r>
            <a:r>
              <a:rPr lang="bg-BG" dirty="0"/>
              <a:t>аспекти. Клиент-сървър </a:t>
            </a:r>
            <a:r>
              <a:rPr lang="bg-BG" dirty="0" smtClean="0"/>
              <a:t>архитектура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услуги и протоколи – HTTP, FTP, POP3, </a:t>
            </a:r>
            <a:r>
              <a:rPr lang="bg-BG" dirty="0" smtClean="0"/>
              <a:t>SMTP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достъп до Интернет – </a:t>
            </a:r>
            <a:r>
              <a:rPr lang="en-US" dirty="0"/>
              <a:t>dial-up, ISDN, LAN, DSL/ADSL, </a:t>
            </a:r>
            <a:r>
              <a:rPr lang="en-US" dirty="0" smtClean="0"/>
              <a:t>Wi-Fi</a:t>
            </a:r>
            <a:endParaRPr lang="bg-BG" dirty="0" smtClean="0"/>
          </a:p>
          <a:p>
            <a:pPr lvl="1"/>
            <a:r>
              <a:rPr lang="bg-BG" dirty="0" smtClean="0"/>
              <a:t>Адреси </a:t>
            </a:r>
            <a:r>
              <a:rPr lang="bg-BG" dirty="0"/>
              <a:t>в интернет – IP адреси, DNS услуги, домейни от първо ниво.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6715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6"/>
            </a:pPr>
            <a:r>
              <a:rPr lang="en-US" dirty="0" smtClean="0"/>
              <a:t> </a:t>
            </a:r>
            <a:r>
              <a:rPr lang="bg-BG" dirty="0" smtClean="0"/>
              <a:t>До колко адреса поддържа IP </a:t>
            </a:r>
            <a:r>
              <a:rPr lang="en-US" dirty="0" smtClean="0"/>
              <a:t>Internet Protocol Version 6 (TCP/IPv6)</a:t>
            </a:r>
          </a:p>
          <a:p>
            <a:pPr marL="514350" indent="-514350">
              <a:buSzPct val="100000"/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2^16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2^</a:t>
            </a:r>
            <a:r>
              <a:rPr lang="en-US" dirty="0" smtClean="0"/>
              <a:t>32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2^64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2^128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464344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4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sz="2400" dirty="0" smtClean="0"/>
              <a:t>IPv6 е наследник на първата версия на инфраструктураното адресиране в интернет, интернет протокол версия 4 (IPv4). За разлика от IPv4, който дефинира IP адреса като 32-битова стойност, IPv6 адреси са с големина от 128 бита. Един IPv6 адрес се представя като осем групи от по четири шестнадесетични цифри, всяка група, представляваща 16 бита (два октета). Групите са разделени с двоеточие (:). Един пример за IPv6 адрес е:</a:t>
            </a:r>
          </a:p>
          <a:p>
            <a:r>
              <a:rPr lang="bg-BG" sz="2400" dirty="0" smtClean="0"/>
              <a:t>2002: c058:6301:0000:0000:5f2a:21c8:4162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703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Електронна комуникация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Електронна </a:t>
            </a:r>
            <a:r>
              <a:rPr lang="bg-BG" dirty="0" smtClean="0"/>
              <a:t>комуникация</a:t>
            </a:r>
          </a:p>
          <a:p>
            <a:pPr lvl="1"/>
            <a:r>
              <a:rPr lang="bg-BG" dirty="0" smtClean="0"/>
              <a:t>Електронна </a:t>
            </a:r>
            <a:r>
              <a:rPr lang="bg-BG" dirty="0"/>
              <a:t>поща – </a:t>
            </a:r>
            <a:r>
              <a:rPr lang="en-US" dirty="0"/>
              <a:t>e-mail</a:t>
            </a:r>
            <a:r>
              <a:rPr lang="bg-BG" dirty="0"/>
              <a:t> клиенти и уеб базирани </a:t>
            </a:r>
            <a:r>
              <a:rPr lang="bg-BG" dirty="0" smtClean="0"/>
              <a:t>интерфейси и протоколи</a:t>
            </a:r>
          </a:p>
          <a:p>
            <a:pPr lvl="1"/>
            <a:r>
              <a:rPr lang="bg-BG" dirty="0" smtClean="0"/>
              <a:t>Разговори </a:t>
            </a:r>
            <a:r>
              <a:rPr lang="bg-BG" dirty="0"/>
              <a:t>в реално време – </a:t>
            </a:r>
            <a:r>
              <a:rPr lang="en-US" dirty="0"/>
              <a:t>IRC, ICQ, Skype</a:t>
            </a:r>
            <a:r>
              <a:rPr lang="bg-BG" dirty="0"/>
              <a:t>, </a:t>
            </a:r>
            <a:r>
              <a:rPr lang="en-US" dirty="0"/>
              <a:t>MSN Messenger, Yahoo Messenger</a:t>
            </a:r>
            <a:r>
              <a:rPr lang="bg-BG" dirty="0"/>
              <a:t> – принципи на действие 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Социални мрежи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6300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7"/>
            </a:pPr>
            <a:r>
              <a:rPr lang="en-US" dirty="0" smtClean="0"/>
              <a:t> </a:t>
            </a:r>
            <a:r>
              <a:rPr lang="ru-RU" dirty="0" smtClean="0"/>
              <a:t>В компютърната терминология, какво НАЙ-ЧЕСТО разбираме под словосъчетанието email client?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потребител, използващ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компютърна програма, използвана за четене и изпращане на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фирма или потребител, притежаващ електронна поща със собствен домейн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сървър, съхраняващ електронна поща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65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Компютърни програми (софтуер)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програми (софтуер</a:t>
            </a:r>
            <a:r>
              <a:rPr lang="bg-BG" dirty="0" smtClean="0"/>
              <a:t>)</a:t>
            </a:r>
          </a:p>
          <a:p>
            <a:pPr lvl="2"/>
            <a:r>
              <a:rPr lang="bg-BG" dirty="0" smtClean="0"/>
              <a:t>Същност</a:t>
            </a:r>
            <a:r>
              <a:rPr lang="bg-BG" dirty="0"/>
              <a:t>, функции, </a:t>
            </a:r>
            <a:r>
              <a:rPr lang="bg-BG" dirty="0" smtClean="0"/>
              <a:t>класифициране</a:t>
            </a:r>
          </a:p>
          <a:p>
            <a:pPr lvl="2"/>
            <a:r>
              <a:rPr lang="bg-BG" dirty="0" smtClean="0"/>
              <a:t>Създаване</a:t>
            </a:r>
          </a:p>
          <a:p>
            <a:pPr lvl="2"/>
            <a:r>
              <a:rPr lang="bg-BG" dirty="0" smtClean="0"/>
              <a:t>Начини </a:t>
            </a:r>
            <a:r>
              <a:rPr lang="bg-BG" dirty="0"/>
              <a:t>на използване (инсталиране, стартиране, деинсталиране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3222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sz="2400" dirty="0" smtClean="0"/>
              <a:t>Email client, email reader, </a:t>
            </a:r>
            <a:r>
              <a:rPr lang="bg-BG" sz="2400" dirty="0" smtClean="0"/>
              <a:t>или по-официално </a:t>
            </a:r>
            <a:r>
              <a:rPr lang="en-US" sz="2400" dirty="0" smtClean="0"/>
              <a:t>mail user agent (MUA), </a:t>
            </a:r>
            <a:r>
              <a:rPr lang="bg-BG" sz="2400" dirty="0" smtClean="0"/>
              <a:t>е компютърна програма, използвана за достъп и управление на електронната поща на потребителя.</a:t>
            </a:r>
          </a:p>
          <a:p>
            <a:r>
              <a:rPr lang="en-US" sz="2400" dirty="0" smtClean="0"/>
              <a:t>An email client, email reader, or more formally mail user agent (MUA), is a computer program used to access and manage a user's email.</a:t>
            </a:r>
            <a:endParaRPr lang="bg-BG" sz="2400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56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Глобална информационна система </a:t>
            </a:r>
            <a:r>
              <a:rPr lang="en-US" dirty="0"/>
              <a:t>World Wide Web</a:t>
            </a:r>
            <a:r>
              <a:rPr lang="bg-BG" dirty="0"/>
              <a:t> (</a:t>
            </a:r>
            <a:r>
              <a:rPr lang="en-US" dirty="0"/>
              <a:t>WWW</a:t>
            </a:r>
            <a:r>
              <a:rPr lang="bg-BG" dirty="0"/>
              <a:t>) – същност и </a:t>
            </a:r>
            <a:r>
              <a:rPr lang="bg-BG" dirty="0" smtClean="0"/>
              <a:t>функциониране</a:t>
            </a:r>
          </a:p>
          <a:p>
            <a:pPr lvl="1"/>
            <a:r>
              <a:rPr lang="bg-BG" dirty="0" smtClean="0"/>
              <a:t>Уеб сървъри и уеб браузъри</a:t>
            </a:r>
            <a:r>
              <a:rPr lang="bg-BG" dirty="0"/>
              <a:t>. Протокол </a:t>
            </a:r>
            <a:r>
              <a:rPr lang="en-US" dirty="0"/>
              <a:t>HTTP</a:t>
            </a:r>
            <a:r>
              <a:rPr lang="bg-BG" dirty="0"/>
              <a:t>, методи </a:t>
            </a:r>
            <a:r>
              <a:rPr lang="en-US" dirty="0"/>
              <a:t>GET </a:t>
            </a:r>
            <a:r>
              <a:rPr lang="bg-BG" dirty="0"/>
              <a:t>и </a:t>
            </a:r>
            <a:r>
              <a:rPr lang="en-US" dirty="0"/>
              <a:t>POST</a:t>
            </a:r>
            <a:r>
              <a:rPr lang="bg-BG" dirty="0"/>
              <a:t>. Хиперлинк технология</a:t>
            </a:r>
            <a:r>
              <a:rPr lang="en-US" dirty="0"/>
              <a:t> (</a:t>
            </a:r>
            <a:r>
              <a:rPr lang="bg-BG" dirty="0"/>
              <a:t>Интернет препратки</a:t>
            </a:r>
            <a:r>
              <a:rPr lang="bg-BG" dirty="0" smtClean="0"/>
              <a:t>)</a:t>
            </a:r>
          </a:p>
          <a:p>
            <a:pPr lvl="1"/>
            <a:r>
              <a:rPr lang="en-US" dirty="0" smtClean="0"/>
              <a:t>Web</a:t>
            </a:r>
            <a:r>
              <a:rPr lang="bg-BG" dirty="0" smtClean="0"/>
              <a:t> </a:t>
            </a:r>
            <a:r>
              <a:rPr lang="bg-BG" dirty="0"/>
              <a:t>страница – същност, предназначение, URL адрес и </a:t>
            </a:r>
            <a:r>
              <a:rPr lang="bg-BG" dirty="0" smtClean="0"/>
              <a:t>елементи</a:t>
            </a:r>
          </a:p>
          <a:p>
            <a:pPr lvl="1"/>
            <a:r>
              <a:rPr lang="bg-BG" dirty="0" smtClean="0"/>
              <a:t>Хостинг </a:t>
            </a:r>
            <a:r>
              <a:rPr lang="bg-BG" dirty="0"/>
              <a:t>на уеб </a:t>
            </a:r>
            <a:r>
              <a:rPr lang="bg-BG" dirty="0" smtClean="0"/>
              <a:t>сайтове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24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8"/>
            </a:pPr>
            <a:r>
              <a:rPr lang="en-US" dirty="0" smtClean="0"/>
              <a:t> </a:t>
            </a:r>
            <a:r>
              <a:rPr lang="bg-BG" dirty="0" smtClean="0"/>
              <a:t>Кой е най-използваният уеб браузър според статистиката от юни 2013?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Internet Explorer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Mozilla Firefox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Google Chrome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Safari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Opera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49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Според статистиката</a:t>
            </a:r>
            <a:r>
              <a:rPr lang="en-US" dirty="0" smtClean="0"/>
              <a:t> </a:t>
            </a:r>
            <a:r>
              <a:rPr lang="bg-BG" dirty="0" smtClean="0"/>
              <a:t>на </a:t>
            </a:r>
            <a:r>
              <a:rPr lang="en-US" dirty="0" smtClean="0">
                <a:hlinkClick r:id="rId2"/>
              </a:rPr>
              <a:t>StatCounter</a:t>
            </a:r>
            <a:r>
              <a:rPr lang="bg-BG" dirty="0" smtClean="0"/>
              <a:t> от юни 2013</a:t>
            </a:r>
            <a:r>
              <a:rPr lang="en-US" dirty="0" smtClean="0"/>
              <a:t> </a:t>
            </a:r>
            <a:r>
              <a:rPr lang="bg-BG" dirty="0" smtClean="0"/>
              <a:t>г</a:t>
            </a:r>
            <a:r>
              <a:rPr lang="en-US" dirty="0" smtClean="0"/>
              <a:t>.,</a:t>
            </a:r>
            <a:r>
              <a:rPr lang="bg-BG" dirty="0" smtClean="0"/>
              <a:t> </a:t>
            </a:r>
            <a:r>
              <a:rPr lang="en-US" dirty="0" smtClean="0"/>
              <a:t>Google Chrome </a:t>
            </a:r>
            <a:r>
              <a:rPr lang="bg-BG" dirty="0" smtClean="0"/>
              <a:t>е на първо място с </a:t>
            </a:r>
            <a:r>
              <a:rPr lang="en-US" dirty="0" smtClean="0"/>
              <a:t>35.82</a:t>
            </a:r>
            <a:r>
              <a:rPr lang="bg-BG" dirty="0" smtClean="0"/>
              <a:t>%</a:t>
            </a:r>
            <a:r>
              <a:rPr lang="en-US" dirty="0" smtClean="0"/>
              <a:t>,</a:t>
            </a:r>
            <a:r>
              <a:rPr lang="bg-BG" dirty="0" smtClean="0"/>
              <a:t> на второ място е </a:t>
            </a:r>
            <a:r>
              <a:rPr lang="en-US" dirty="0" smtClean="0"/>
              <a:t>Internet Explorer </a:t>
            </a:r>
            <a:r>
              <a:rPr lang="bg-BG" dirty="0" smtClean="0"/>
              <a:t>с 20.27%</a:t>
            </a:r>
            <a:r>
              <a:rPr lang="en-US" dirty="0" smtClean="0"/>
              <a:t>,</a:t>
            </a:r>
            <a:r>
              <a:rPr lang="bg-BG" dirty="0" smtClean="0"/>
              <a:t> а на трето е </a:t>
            </a:r>
            <a:r>
              <a:rPr lang="en-US" dirty="0" smtClean="0"/>
              <a:t>Firefox </a:t>
            </a:r>
            <a:r>
              <a:rPr lang="bg-BG" dirty="0" smtClean="0"/>
              <a:t>с 16.60%.</a:t>
            </a:r>
            <a:endParaRPr lang="en-US" dirty="0" smtClean="0"/>
          </a:p>
          <a:p>
            <a:r>
              <a:rPr lang="bg-BG" sz="2800" dirty="0" smtClean="0"/>
              <a:t>Информация:</a:t>
            </a:r>
            <a:endParaRPr lang="en-US" sz="2800" dirty="0" smtClean="0"/>
          </a:p>
          <a:p>
            <a:pPr lvl="1"/>
            <a:r>
              <a:rPr lang="en-US" sz="2600" dirty="0" smtClean="0">
                <a:hlinkClick r:id="rId3"/>
              </a:rPr>
              <a:t>Usage Share of Browsers (Wikipedia)</a:t>
            </a:r>
            <a:endParaRPr lang="en-US" sz="2600" dirty="0" smtClean="0"/>
          </a:p>
          <a:p>
            <a:pPr lvl="1"/>
            <a:r>
              <a:rPr lang="en-US" sz="2600" dirty="0" smtClean="0">
                <a:hlinkClick r:id="rId4"/>
              </a:rPr>
              <a:t>Browser statistics (w3schools.com)</a:t>
            </a:r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913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xmlns="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Проектиране, дизайн, разработване и тестване на уеб </a:t>
            </a:r>
            <a:r>
              <a:rPr lang="bg-BG" dirty="0" smtClean="0"/>
              <a:t>сайтове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HTML тагове: вмъкване на форматиран текст, изображения, връзки (препратки), </a:t>
            </a:r>
            <a:r>
              <a:rPr lang="bg-BG" dirty="0" smtClean="0"/>
              <a:t>таблици</a:t>
            </a:r>
          </a:p>
          <a:p>
            <a:pPr lvl="1"/>
            <a:r>
              <a:rPr lang="bg-BG" dirty="0" smtClean="0"/>
              <a:t>Език </a:t>
            </a:r>
            <a:r>
              <a:rPr lang="bg-BG" dirty="0"/>
              <a:t>за стилизиране на уеб сайтове </a:t>
            </a:r>
            <a:r>
              <a:rPr lang="en-US" dirty="0" smtClean="0"/>
              <a:t>CSS</a:t>
            </a:r>
            <a:endParaRPr lang="bg-BG" dirty="0" smtClean="0"/>
          </a:p>
          <a:p>
            <a:pPr lvl="1"/>
            <a:r>
              <a:rPr lang="bg-BG" dirty="0"/>
              <a:t>Подравняване на съдържанието в уеб </a:t>
            </a:r>
            <a:r>
              <a:rPr lang="bg-BG" dirty="0" smtClean="0"/>
              <a:t>страница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135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</a:t>
            </a:r>
            <a:r>
              <a:rPr lang="en-US" dirty="0" smtClean="0"/>
              <a:t>CSS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Характеристики на страница (фон, цвят, изображения, подравняване, заглавия на страници, кодировка на страници, </a:t>
            </a:r>
            <a:r>
              <a:rPr lang="en-US" dirty="0"/>
              <a:t>meta</a:t>
            </a:r>
            <a:r>
              <a:rPr lang="bg-BG" dirty="0"/>
              <a:t> тагове), параграфи, шрифтове, цветове, вмъкване на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dirty="0" smtClean="0"/>
              <a:t>Превръщане </a:t>
            </a:r>
            <a:r>
              <a:rPr lang="bg-BG" dirty="0"/>
              <a:t>на уеб дизайн (картинка) към уеб сайт. Системи за управление на </a:t>
            </a:r>
            <a:r>
              <a:rPr lang="bg-BG" dirty="0" smtClean="0"/>
              <a:t>съдържание</a:t>
            </a:r>
          </a:p>
          <a:p>
            <a:pPr lvl="1"/>
            <a:r>
              <a:rPr lang="bg-BG" dirty="0" smtClean="0"/>
              <a:t>Рамки </a:t>
            </a:r>
            <a:r>
              <a:rPr lang="bg-BG" dirty="0"/>
              <a:t>(</a:t>
            </a:r>
            <a:r>
              <a:rPr lang="en-US" dirty="0"/>
              <a:t>frames</a:t>
            </a:r>
            <a:r>
              <a:rPr lang="bg-BG" dirty="0"/>
              <a:t>). Навигация: прехвърляне на управлението в рамки (</a:t>
            </a:r>
            <a:r>
              <a:rPr lang="en-US" dirty="0"/>
              <a:t>frames</a:t>
            </a:r>
            <a:r>
              <a:rPr lang="bg-BG" dirty="0" smtClean="0"/>
              <a:t>)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352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9"/>
            </a:pPr>
            <a:r>
              <a:rPr lang="en-US" dirty="0" smtClean="0"/>
              <a:t> </a:t>
            </a:r>
            <a:r>
              <a:rPr lang="bg-BG" dirty="0" smtClean="0"/>
              <a:t>Кой е коректният HTML код за направата на падащо меню?</a:t>
            </a:r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type="list"&gt;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&lt;select&gt;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&lt;list&gt;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type="dropdown“&gt;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857232"/>
            <a:ext cx="8686800" cy="5791200"/>
          </a:xfrm>
        </p:spPr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dirty="0" smtClean="0"/>
              <a:t>Елементът </a:t>
            </a:r>
            <a:r>
              <a:rPr lang="bg-BG" i="1" dirty="0" smtClean="0"/>
              <a:t>&lt;select&gt; </a:t>
            </a:r>
            <a:r>
              <a:rPr lang="en-US" dirty="0" err="1" smtClean="0"/>
              <a:t>се</a:t>
            </a:r>
            <a:r>
              <a:rPr lang="en-US" dirty="0" smtClean="0"/>
              <a:t> </a:t>
            </a:r>
            <a:r>
              <a:rPr lang="en-US" dirty="0" err="1" smtClean="0"/>
              <a:t>използва</a:t>
            </a:r>
            <a:r>
              <a:rPr lang="en-US" dirty="0" smtClean="0"/>
              <a:t> </a:t>
            </a:r>
            <a:r>
              <a:rPr lang="en-US" dirty="0" err="1" smtClean="0"/>
              <a:t>за</a:t>
            </a:r>
            <a:r>
              <a:rPr lang="en-US" dirty="0" smtClean="0"/>
              <a:t> </a:t>
            </a:r>
            <a:r>
              <a:rPr lang="en-US" dirty="0" err="1" smtClean="0"/>
              <a:t>направата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падащо</a:t>
            </a:r>
            <a:r>
              <a:rPr lang="en-US" dirty="0" smtClean="0"/>
              <a:t> </a:t>
            </a:r>
            <a:r>
              <a:rPr lang="en-US" dirty="0" err="1" smtClean="0"/>
              <a:t>меню</a:t>
            </a:r>
            <a:r>
              <a:rPr lang="en-US" dirty="0" smtClean="0"/>
              <a:t>.</a:t>
            </a:r>
            <a:endParaRPr lang="bg-BG" dirty="0" smtClean="0"/>
          </a:p>
          <a:p>
            <a:r>
              <a:rPr lang="bg-BG" dirty="0" smtClean="0"/>
              <a:t>Чрез </a:t>
            </a:r>
            <a:r>
              <a:rPr lang="bg-BG" i="1" dirty="0" smtClean="0"/>
              <a:t>&lt;option&gt;</a:t>
            </a:r>
            <a:r>
              <a:rPr lang="bg-BG" dirty="0" smtClean="0"/>
              <a:t> тагове, който се слагат в </a:t>
            </a:r>
            <a:r>
              <a:rPr lang="bg-BG" i="1" dirty="0" smtClean="0"/>
              <a:t>&lt;select&gt;</a:t>
            </a:r>
            <a:r>
              <a:rPr lang="bg-BG" dirty="0" smtClean="0"/>
              <a:t> елемента се посочват вариантите за избор на падащото меню.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2"/>
            </a:pPr>
            <a:r>
              <a:rPr lang="en-US" sz="2800" dirty="0" smtClean="0"/>
              <a:t>Плъгините и </a:t>
            </a:r>
            <a:r>
              <a:rPr lang="en-US" sz="2800" dirty="0" err="1" smtClean="0"/>
              <a:t>разширенията</a:t>
            </a:r>
            <a:r>
              <a:rPr lang="en-US" sz="2800" dirty="0" smtClean="0"/>
              <a:t> </a:t>
            </a:r>
            <a:r>
              <a:rPr lang="en-US" sz="2800" dirty="0" err="1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/>
              <a:t>софтуер</a:t>
            </a:r>
            <a:r>
              <a:rPr lang="en-US" sz="2800" dirty="0" smtClean="0"/>
              <a:t>, </a:t>
            </a:r>
            <a:r>
              <a:rPr lang="en-US" sz="2800" dirty="0" err="1" smtClean="0"/>
              <a:t>който</a:t>
            </a:r>
            <a:r>
              <a:rPr lang="en-US" sz="2800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Разширява или променя функционалността на друга част от софтуера и го задължава да  ги използва, за да функционира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Задава на самия процесор как да изпълнява машинния код и всъщност е софтуер на по-ниско ниво от машинния код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Директно в уеб браузъра, когато дадена страница е заредена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Не разграничава ясно софтуерната система и приложния софтуер</a:t>
            </a:r>
            <a:endParaRPr lang="en-US" sz="2400" dirty="0" smtClean="0"/>
          </a:p>
          <a:p>
            <a:pPr marL="871538" lvl="1" indent="-51435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142873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Скриптови езици за програмиране в </a:t>
            </a:r>
            <a:r>
              <a:rPr lang="bg-BG" sz="2800" dirty="0" smtClean="0"/>
              <a:t>Интернет: </a:t>
            </a:r>
            <a:r>
              <a:rPr lang="en-US" sz="2800" dirty="0"/>
              <a:t>JavaScript</a:t>
            </a:r>
            <a:r>
              <a:rPr lang="bg-BG" sz="2800" dirty="0"/>
              <a:t>, </a:t>
            </a:r>
            <a:r>
              <a:rPr lang="en-US" sz="2800" dirty="0"/>
              <a:t>Perl</a:t>
            </a:r>
            <a:r>
              <a:rPr lang="bg-BG" sz="2800" dirty="0"/>
              <a:t>, </a:t>
            </a:r>
            <a:r>
              <a:rPr lang="en-US" sz="2800" dirty="0"/>
              <a:t>VBScript</a:t>
            </a:r>
            <a:r>
              <a:rPr lang="bg-BG" sz="2800" dirty="0"/>
              <a:t>. Общи сведения за </a:t>
            </a:r>
            <a:r>
              <a:rPr lang="en-US" sz="2800" dirty="0"/>
              <a:t>JavaScript</a:t>
            </a:r>
            <a:r>
              <a:rPr lang="bg-BG" sz="2800" dirty="0"/>
              <a:t>. Типове данни. Променливи. Оператор за присвояване. Операции и изрази. Условен оператор. Оператори за цикъл. Функции в </a:t>
            </a:r>
            <a:r>
              <a:rPr lang="en-US" sz="2800" dirty="0"/>
              <a:t>JavaScript</a:t>
            </a:r>
            <a:r>
              <a:rPr lang="bg-BG" sz="2800" dirty="0"/>
              <a:t>. Обекти в </a:t>
            </a:r>
            <a:r>
              <a:rPr lang="en-US" sz="2800" dirty="0"/>
              <a:t>JavaScript</a:t>
            </a:r>
            <a:r>
              <a:rPr lang="bg-BG" sz="2800" dirty="0"/>
              <a:t>. Масиви. Класове </a:t>
            </a:r>
            <a:r>
              <a:rPr lang="en-US" sz="2800" dirty="0"/>
              <a:t>Date, Math</a:t>
            </a:r>
            <a:r>
              <a:rPr lang="bg-BG" sz="2800" dirty="0"/>
              <a:t>. Обекти</a:t>
            </a:r>
            <a:r>
              <a:rPr lang="en-US" sz="2800" dirty="0"/>
              <a:t> document, window, navigator.</a:t>
            </a:r>
            <a:r>
              <a:rPr lang="bg-BG" sz="2800" dirty="0"/>
              <a:t> Събития в </a:t>
            </a:r>
            <a:r>
              <a:rPr lang="en-US" sz="2800" dirty="0"/>
              <a:t>JavaScript</a:t>
            </a:r>
            <a:r>
              <a:rPr lang="bg-BG" sz="2800" dirty="0"/>
              <a:t>. Обектен модел </a:t>
            </a:r>
            <a:r>
              <a:rPr lang="en-US" sz="2800" dirty="0"/>
              <a:t>DOM</a:t>
            </a:r>
            <a:r>
              <a:rPr lang="bg-BG" sz="2800" dirty="0"/>
              <a:t> и манипулация с </a:t>
            </a:r>
            <a:r>
              <a:rPr lang="en-US" sz="2800" dirty="0"/>
              <a:t>JavaScript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0900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20"/>
            </a:pPr>
            <a:r>
              <a:rPr lang="en-US" dirty="0" smtClean="0"/>
              <a:t> </a:t>
            </a:r>
            <a:r>
              <a:rPr lang="ru-RU" dirty="0" smtClean="0"/>
              <a:t>Kой от следните типове данни липсва в езика Perl 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associative 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BigInteger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9552" y="393305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Big Integer </a:t>
            </a:r>
            <a:r>
              <a:rPr lang="bg-BG" dirty="0" smtClean="0"/>
              <a:t>липсва в езика </a:t>
            </a:r>
            <a:r>
              <a:rPr lang="en-US" dirty="0" smtClean="0"/>
              <a:t>Perl. </a:t>
            </a:r>
            <a:r>
              <a:rPr lang="en-US" smtClean="0"/>
              <a:t>BigInteger</a:t>
            </a:r>
            <a:r>
              <a:rPr lang="en-US" dirty="0" smtClean="0"/>
              <a:t> </a:t>
            </a:r>
            <a:r>
              <a:rPr lang="bg-BG" dirty="0" smtClean="0"/>
              <a:t>е аритметичен тип в .</a:t>
            </a:r>
            <a:r>
              <a:rPr lang="en-US" dirty="0" smtClean="0"/>
              <a:t>NET </a:t>
            </a:r>
            <a:r>
              <a:rPr lang="bg-BG" dirty="0" smtClean="0"/>
              <a:t>платформата, </a:t>
            </a:r>
            <a:r>
              <a:rPr lang="en-US" dirty="0" smtClean="0"/>
              <a:t>Java </a:t>
            </a:r>
            <a:r>
              <a:rPr lang="bg-BG" dirty="0" smtClean="0"/>
              <a:t>и други езици.Държи се като знаков целочислен тип който е ограничен само от паметта която е на разположение.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  <a:hlinkClick r:id="rId2"/>
              </a:rPr>
              <a:t>Информация</a:t>
            </a:r>
            <a:endParaRPr lang="en-US" u="sng" dirty="0" smtClean="0">
              <a:solidFill>
                <a:srgbClr val="9BCC00"/>
              </a:solidFill>
            </a:endParaRPr>
          </a:p>
          <a:p>
            <a:endParaRPr lang="en-US" dirty="0" smtClean="0"/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600" dirty="0" smtClean="0"/>
              <a:t>Плъгините и </a:t>
            </a:r>
            <a:r>
              <a:rPr lang="en-US" sz="2600" dirty="0" err="1" smtClean="0"/>
              <a:t>разширенията</a:t>
            </a:r>
            <a:r>
              <a:rPr lang="en-US" sz="2600" dirty="0" smtClean="0"/>
              <a:t> </a:t>
            </a:r>
            <a:r>
              <a:rPr lang="en-US" sz="2600" dirty="0" err="1" smtClean="0"/>
              <a:t>са</a:t>
            </a:r>
            <a:r>
              <a:rPr lang="en-US" sz="2600" dirty="0" smtClean="0"/>
              <a:t> </a:t>
            </a:r>
            <a:r>
              <a:rPr lang="en-US" sz="2600" dirty="0" err="1" smtClean="0"/>
              <a:t>софтуер</a:t>
            </a:r>
            <a:r>
              <a:rPr lang="en-US" sz="2600" dirty="0" smtClean="0"/>
              <a:t>, </a:t>
            </a:r>
            <a:r>
              <a:rPr lang="en-US" sz="2600" dirty="0" err="1" smtClean="0"/>
              <a:t>който</a:t>
            </a:r>
            <a:r>
              <a:rPr lang="en-US" sz="2600" dirty="0" smtClean="0"/>
              <a:t> </a:t>
            </a:r>
            <a:r>
              <a:rPr lang="bg-BG" sz="2600" dirty="0" smtClean="0"/>
              <a:t>разширява или променя функционалността на друга част от софтуера и го задължава да  ги използва, за да функционира.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8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5728</TotalTime>
  <Words>3514</Words>
  <Application>Microsoft Office PowerPoint</Application>
  <PresentationFormat>On-screen Show (4:3)</PresentationFormat>
  <Paragraphs>459</Paragraphs>
  <Slides>83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Telerik Academy</vt:lpstr>
      <vt:lpstr>Тренировъчен тест по информационни технологии</vt:lpstr>
      <vt:lpstr>Компютърни системи</vt:lpstr>
      <vt:lpstr>Компютърни системи (хардуер)</vt:lpstr>
      <vt:lpstr>Въпрос</vt:lpstr>
      <vt:lpstr>Отговор</vt:lpstr>
      <vt:lpstr>Софтуерни системи</vt:lpstr>
      <vt:lpstr>Компютърни програми (софтуер)</vt:lpstr>
      <vt:lpstr>Въпрос</vt:lpstr>
      <vt:lpstr>Отговор</vt:lpstr>
      <vt:lpstr>Работа с компютърни системи и програми</vt:lpstr>
      <vt:lpstr>Работа с компютърни програми</vt:lpstr>
      <vt:lpstr>Въпрос</vt:lpstr>
      <vt:lpstr>Отговор</vt:lpstr>
      <vt:lpstr>Пренос на данни и бройни системи</vt:lpstr>
      <vt:lpstr>Пренос на данни. Бройни системи</vt:lpstr>
      <vt:lpstr>Въпрос</vt:lpstr>
      <vt:lpstr>Отговор</vt:lpstr>
      <vt:lpstr>Операционни системи</vt:lpstr>
      <vt:lpstr>Операционни системи</vt:lpstr>
      <vt:lpstr>Въпрос</vt:lpstr>
      <vt:lpstr>Отговор</vt:lpstr>
      <vt:lpstr>Софтуерно инженерство</vt:lpstr>
      <vt:lpstr>Софтуерно инженерство</vt:lpstr>
      <vt:lpstr>Въпрос</vt:lpstr>
      <vt:lpstr>Отговор</vt:lpstr>
      <vt:lpstr>Компресиране на данни</vt:lpstr>
      <vt:lpstr>Компресиране на данни</vt:lpstr>
      <vt:lpstr>Въпрос</vt:lpstr>
      <vt:lpstr>Отговор</vt:lpstr>
      <vt:lpstr>Текстообработка</vt:lpstr>
      <vt:lpstr>Текстообработка</vt:lpstr>
      <vt:lpstr>Текстообработка (2)</vt:lpstr>
      <vt:lpstr>Въпрос</vt:lpstr>
      <vt:lpstr>Отговор</vt:lpstr>
      <vt:lpstr>Компютърна графика</vt:lpstr>
      <vt:lpstr>Компютърна графика</vt:lpstr>
      <vt:lpstr>Въпрос</vt:lpstr>
      <vt:lpstr>Отговор</vt:lpstr>
      <vt:lpstr>Бази от данни</vt:lpstr>
      <vt:lpstr>Бази от данни</vt:lpstr>
      <vt:lpstr>Въпрос</vt:lpstr>
      <vt:lpstr>Отговор</vt:lpstr>
      <vt:lpstr>Информационни системи</vt:lpstr>
      <vt:lpstr>Информационни системи</vt:lpstr>
      <vt:lpstr>Въпрос</vt:lpstr>
      <vt:lpstr>Отговор</vt:lpstr>
      <vt:lpstr>Сигурност и защита на информацията</vt:lpstr>
      <vt:lpstr>Сигурност и защита на информацията</vt:lpstr>
      <vt:lpstr>Въпрос</vt:lpstr>
      <vt:lpstr>Отговор</vt:lpstr>
      <vt:lpstr>Презентационни системи</vt:lpstr>
      <vt:lpstr>Презентационни системи</vt:lpstr>
      <vt:lpstr>Въпрос</vt:lpstr>
      <vt:lpstr>Отговор</vt:lpstr>
      <vt:lpstr>Мултимедия</vt:lpstr>
      <vt:lpstr>Мултимедия</vt:lpstr>
      <vt:lpstr>Въпрос</vt:lpstr>
      <vt:lpstr>Отговор</vt:lpstr>
      <vt:lpstr>Компютърни мрежи</vt:lpstr>
      <vt:lpstr>Компютърни мрежи</vt:lpstr>
      <vt:lpstr>Въпрос</vt:lpstr>
      <vt:lpstr>Отговор</vt:lpstr>
      <vt:lpstr>Устройство на Интернет</vt:lpstr>
      <vt:lpstr>Устройство на Интернет</vt:lpstr>
      <vt:lpstr>Въпрос</vt:lpstr>
      <vt:lpstr>Отговор</vt:lpstr>
      <vt:lpstr>Електронна комуникация</vt:lpstr>
      <vt:lpstr>Електронна комуникация</vt:lpstr>
      <vt:lpstr>Въпрос</vt:lpstr>
      <vt:lpstr>Отговор</vt:lpstr>
      <vt:lpstr>World Wide Web (WWW)</vt:lpstr>
      <vt:lpstr>World Wide Web (WWW)</vt:lpstr>
      <vt:lpstr>Въпрос</vt:lpstr>
      <vt:lpstr>Отговор</vt:lpstr>
      <vt:lpstr>Уеб дизайн, HTML, CSS</vt:lpstr>
      <vt:lpstr>Уеб дизайн, HTML, CSS</vt:lpstr>
      <vt:lpstr>Уеб дизайн, HTML, CSS (2)</vt:lpstr>
      <vt:lpstr>Въпрос</vt:lpstr>
      <vt:lpstr>Отговор</vt:lpstr>
      <vt:lpstr>JavaScript</vt:lpstr>
      <vt:lpstr>JavaScript</vt:lpstr>
      <vt:lpstr>Въпрос</vt:lpstr>
      <vt:lpstr>Отговор</vt:lpstr>
    </vt:vector>
  </TitlesOfParts>
  <Company>Telerik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PC-Admin</cp:lastModifiedBy>
  <cp:revision>601</cp:revision>
  <dcterms:created xsi:type="dcterms:W3CDTF">2007-12-08T16:03:35Z</dcterms:created>
  <dcterms:modified xsi:type="dcterms:W3CDTF">2013-12-04T07:18:31Z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